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22"/>
  </p:notesMasterIdLst>
  <p:sldIdLst>
    <p:sldId id="1864" r:id="rId5"/>
    <p:sldId id="1865" r:id="rId6"/>
    <p:sldId id="1866" r:id="rId7"/>
    <p:sldId id="1863" r:id="rId8"/>
    <p:sldId id="1875" r:id="rId9"/>
    <p:sldId id="1845" r:id="rId10"/>
    <p:sldId id="1869" r:id="rId11"/>
    <p:sldId id="1876" r:id="rId12"/>
    <p:sldId id="1877" r:id="rId13"/>
    <p:sldId id="1872" r:id="rId14"/>
    <p:sldId id="1870" r:id="rId15"/>
    <p:sldId id="1879" r:id="rId16"/>
    <p:sldId id="1871" r:id="rId17"/>
    <p:sldId id="1878" r:id="rId18"/>
    <p:sldId id="1880" r:id="rId19"/>
    <p:sldId id="1881" r:id="rId20"/>
    <p:sldId id="1859" r:id="rId21"/>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734"/>
    <a:srgbClr val="3B2E58"/>
    <a:srgbClr val="005C68"/>
    <a:srgbClr val="F69000"/>
    <a:srgbClr val="FE4387"/>
    <a:srgbClr val="FF2625"/>
    <a:srgbClr val="D67F00"/>
    <a:srgbClr val="007788"/>
    <a:srgbClr val="297C2A"/>
    <a:srgbClr val="01C2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0803" autoAdjust="0"/>
  </p:normalViewPr>
  <p:slideViewPr>
    <p:cSldViewPr snapToGrid="0">
      <p:cViewPr>
        <p:scale>
          <a:sx n="66" d="100"/>
          <a:sy n="66" d="100"/>
        </p:scale>
        <p:origin x="1458" y="42"/>
      </p:cViewPr>
      <p:guideLst>
        <p:guide orient="horz" pos="2160"/>
        <p:guide pos="480"/>
        <p:guide pos="7200"/>
        <p:guide pos="4368"/>
      </p:guideLst>
    </p:cSldViewPr>
  </p:slideViewPr>
  <p:notesTextViewPr>
    <p:cViewPr>
      <p:scale>
        <a:sx n="1" d="1"/>
        <a:sy n="1" d="1"/>
      </p:scale>
      <p:origin x="0" y="0"/>
    </p:cViewPr>
  </p:notesTextViewPr>
  <p:sorterViewPr>
    <p:cViewPr>
      <p:scale>
        <a:sx n="140" d="100"/>
        <a:sy n="140" d="100"/>
      </p:scale>
      <p:origin x="0" y="-175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png>
</file>

<file path=ppt/media/image10.jpeg>
</file>

<file path=ppt/media/image11.png>
</file>

<file path=ppt/media/image12.png>
</file>

<file path=ppt/media/image13.jp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Finding a primary physician</a:t>
            </a:r>
          </a:p>
          <a:p>
            <a:r>
              <a:rPr lang="en-US" dirty="0"/>
              <a:t>- May be able to go ahead and write an accommodation note for some basic accommodations to add some validity to your claim in the eyes of whomever is going to have to approve it.</a:t>
            </a:r>
          </a:p>
          <a:p>
            <a:r>
              <a:rPr lang="en-US" dirty="0"/>
              <a:t>- Could give you breathing room until you can meet a specialist</a:t>
            </a:r>
          </a:p>
          <a:p>
            <a:r>
              <a:rPr lang="en-US" dirty="0"/>
              <a:t>- Might be able to help you better identify the right doctor you need to see for an accommodation.</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10</a:t>
            </a:fld>
            <a:endParaRPr lang="en-US" altLang="en-US" dirty="0"/>
          </a:p>
        </p:txBody>
      </p:sp>
    </p:spTree>
    <p:extLst>
      <p:ext uri="{BB962C8B-B14F-4D97-AF65-F5344CB8AC3E}">
        <p14:creationId xmlns:p14="http://schemas.microsoft.com/office/powerpoint/2010/main" val="4219687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Social Model Definition of Disability</a:t>
            </a:r>
            <a:r>
              <a:rPr lang="en-US" dirty="0"/>
              <a:t>:</a:t>
            </a:r>
          </a:p>
          <a:p>
            <a:pPr marL="171450" indent="-171450">
              <a:buFont typeface="Arial" panose="020B0604020202020204" pitchFamily="34" charset="0"/>
              <a:buChar char="•"/>
            </a:pPr>
            <a:r>
              <a:rPr lang="en-US" b="0" i="0" dirty="0">
                <a:solidFill>
                  <a:srgbClr val="000000"/>
                </a:solidFill>
                <a:effectLst/>
                <a:latin typeface="brandon-grotesque"/>
              </a:rPr>
              <a:t>Developed by disability rights activities in the 1970s and 80s.</a:t>
            </a:r>
          </a:p>
          <a:p>
            <a:pPr marL="171450" indent="-171450">
              <a:buFont typeface="Arial" panose="020B0604020202020204" pitchFamily="34" charset="0"/>
              <a:buChar char="•"/>
            </a:pPr>
            <a:r>
              <a:rPr lang="en-US" b="0" i="0" dirty="0">
                <a:solidFill>
                  <a:srgbClr val="000000"/>
                </a:solidFill>
                <a:effectLst/>
                <a:latin typeface="brandon-grotesque"/>
              </a:rPr>
              <a:t>“…views the origins of disability as the mental attitudes and physical structures of society, rather than a medical condition faced by an individual.” – Social Creatures</a:t>
            </a:r>
          </a:p>
          <a:p>
            <a:pPr marL="171450" indent="-171450">
              <a:buFont typeface="Arial" panose="020B0604020202020204" pitchFamily="34" charset="0"/>
              <a:buChar char="•"/>
            </a:pPr>
            <a:r>
              <a:rPr lang="en-US" dirty="0"/>
              <a:t>Source URL: https://www.thesocialcreatures.org/thecreaturetimes/the-social-model-of-disability</a:t>
            </a:r>
          </a:p>
          <a:p>
            <a:pPr marL="171450" indent="-171450">
              <a:buFont typeface="Arial" panose="020B0604020202020204" pitchFamily="34" charset="0"/>
              <a:buChar char="•"/>
            </a:pPr>
            <a:r>
              <a:rPr lang="en-US" dirty="0"/>
              <a:t>The social model essentially says that it is society and the environment in which a person is in that creates barriers for someone when living their daily life more so than a medical condition.</a:t>
            </a:r>
          </a:p>
          <a:p>
            <a:pPr lvl="1"/>
            <a:endParaRPr lang="en-US" sz="1200" b="0" dirty="0">
              <a:solidFill>
                <a:schemeClr val="tx1"/>
              </a:solidFill>
            </a:endParaRPr>
          </a:p>
          <a:p>
            <a:pPr lvl="0"/>
            <a:r>
              <a:rPr lang="en-US" dirty="0"/>
              <a:t>There can be many barriers to anything medical related can involve:</a:t>
            </a:r>
          </a:p>
          <a:p>
            <a:pPr marL="57150" lvl="0" indent="-285750">
              <a:buFont typeface="Arial" panose="020B0604020202020204" pitchFamily="34" charset="0"/>
              <a:buChar char="•"/>
            </a:pPr>
            <a:r>
              <a:rPr lang="en-US" dirty="0"/>
              <a:t>Cost</a:t>
            </a:r>
          </a:p>
          <a:p>
            <a:pPr marL="57150" lvl="0" indent="-285750">
              <a:buFont typeface="Arial" panose="020B0604020202020204" pitchFamily="34" charset="0"/>
              <a:buChar char="•"/>
            </a:pPr>
            <a:r>
              <a:rPr lang="en-US" dirty="0"/>
              <a:t>Unconscious, and often deeply ingrained, bias</a:t>
            </a:r>
          </a:p>
          <a:p>
            <a:pPr marL="57150" lvl="0" indent="-285750">
              <a:buFont typeface="Arial" panose="020B0604020202020204" pitchFamily="34" charset="0"/>
              <a:buChar char="•"/>
            </a:pPr>
            <a:r>
              <a:rPr lang="en-US" dirty="0"/>
              <a:t>Some procedures are not as well covered, if at all, by insurance regardless of how good the insurance is.</a:t>
            </a:r>
          </a:p>
          <a:p>
            <a:pPr marL="57150" lvl="0" indent="-285750">
              <a:buFont typeface="Arial" panose="020B0604020202020204" pitchFamily="34" charset="0"/>
              <a:buChar char="•"/>
            </a:pPr>
            <a:endParaRPr lang="en-US" altLang="en-US" dirty="0"/>
          </a:p>
          <a:p>
            <a:pPr marL="0" indent="0">
              <a:buFont typeface="Arial" panose="020B0604020202020204" pitchFamily="34" charset="0"/>
              <a:buNone/>
            </a:pPr>
            <a:r>
              <a:rPr lang="en-US" altLang="en-US" sz="1200" dirty="0"/>
              <a:t>Minimize how much info is provided to involved parties:</a:t>
            </a:r>
          </a:p>
          <a:p>
            <a:pPr marL="171450" indent="-171450">
              <a:buFont typeface="Arial" panose="020B0604020202020204" pitchFamily="34" charset="0"/>
              <a:buChar char="•"/>
            </a:pPr>
            <a:r>
              <a:rPr lang="en-US" altLang="en-US" sz="1200" dirty="0"/>
              <a:t>Minimizes unconscious bias that may slip in when people know who specifically a user is.</a:t>
            </a:r>
          </a:p>
          <a:p>
            <a:pPr marL="171450" indent="-171450">
              <a:buFont typeface="Arial" panose="020B0604020202020204" pitchFamily="34" charset="0"/>
              <a:buChar char="•"/>
            </a:pPr>
            <a:r>
              <a:rPr lang="en-US" altLang="en-US" sz="1200" dirty="0"/>
              <a:t>Lessens risk of a HIPPA violation or leaking private information a person may not want everyone knowing.</a:t>
            </a:r>
          </a:p>
          <a:p>
            <a:pPr marL="171450" indent="-171450">
              <a:buFont typeface="Arial" panose="020B0604020202020204" pitchFamily="34" charset="0"/>
              <a:buChar char="•"/>
            </a:pPr>
            <a:r>
              <a:rPr lang="en-US" altLang="en-US" sz="1200" dirty="0"/>
              <a:t>Example) The RA department has an employee named is John Doe, he is 32, works as a lead developer, and has vision loss due to a traumatic injury. </a:t>
            </a:r>
          </a:p>
          <a:p>
            <a:pPr marL="628650" lvl="1" indent="-171450">
              <a:buFont typeface="Arial" panose="020B0604020202020204" pitchFamily="34" charset="0"/>
              <a:buChar char="•"/>
            </a:pPr>
            <a:r>
              <a:rPr lang="en-US" altLang="en-US" sz="1200" dirty="0"/>
              <a:t>Since sight loss tends to be a more apparent disability, they may require no medical documentation. However, they may need such details for, for leave or insurance reasons.</a:t>
            </a:r>
          </a:p>
          <a:p>
            <a:pPr marL="628650" lvl="1" indent="-171450">
              <a:buFont typeface="Arial" panose="020B0604020202020204" pitchFamily="34" charset="0"/>
              <a:buChar char="•"/>
            </a:pPr>
            <a:r>
              <a:rPr lang="en-US" altLang="en-US" sz="1200" dirty="0"/>
              <a:t>When RA coordinates with IT to find a solution to help John, they would provide the absolute minimum details necessary for IT to identify a solution.</a:t>
            </a:r>
          </a:p>
          <a:p>
            <a:pPr marL="628650" lvl="1" indent="-171450">
              <a:buFont typeface="Arial" panose="020B0604020202020204" pitchFamily="34" charset="0"/>
              <a:buChar char="•"/>
            </a:pPr>
            <a:r>
              <a:rPr lang="en-US" altLang="en-US" sz="1200" dirty="0"/>
              <a:t>So they may just tell them that they have a developer, who is having trouble using his computer due to sight loss. </a:t>
            </a:r>
          </a:p>
          <a:p>
            <a:pPr marL="628650" lvl="1" indent="-171450">
              <a:buFont typeface="Arial" panose="020B0604020202020204" pitchFamily="34" charset="0"/>
              <a:buChar char="•"/>
            </a:pPr>
            <a:r>
              <a:rPr lang="en-US" altLang="en-US" sz="1200" dirty="0"/>
              <a:t>They might go into more details on exact job duties, applications used, hardware used. Especially since this could help them ID if they already have a solution available.</a:t>
            </a:r>
          </a:p>
          <a:p>
            <a:pPr marL="628650" lvl="1" indent="-171450">
              <a:buFont typeface="Arial" panose="020B0604020202020204" pitchFamily="34" charset="0"/>
              <a:buChar char="•"/>
            </a:pPr>
            <a:r>
              <a:rPr lang="en-US" altLang="en-US" sz="1200" dirty="0"/>
              <a:t>If the user needs to be added to a security group they would then need to share the users ID and/or name. However, beyond that, they would avoid sharing any personal details about the user.</a:t>
            </a:r>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11</a:t>
            </a:fld>
            <a:endParaRPr lang="en-US" altLang="en-US" dirty="0"/>
          </a:p>
        </p:txBody>
      </p:sp>
    </p:spTree>
    <p:extLst>
      <p:ext uri="{BB962C8B-B14F-4D97-AF65-F5344CB8AC3E}">
        <p14:creationId xmlns:p14="http://schemas.microsoft.com/office/powerpoint/2010/main" val="24019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sz="1200"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12</a:t>
            </a:fld>
            <a:endParaRPr lang="en-US" altLang="en-US" dirty="0"/>
          </a:p>
        </p:txBody>
      </p:sp>
    </p:spTree>
    <p:extLst>
      <p:ext uri="{BB962C8B-B14F-4D97-AF65-F5344CB8AC3E}">
        <p14:creationId xmlns:p14="http://schemas.microsoft.com/office/powerpoint/2010/main" val="3217492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15</a:t>
            </a:fld>
            <a:endParaRPr lang="en-US" altLang="en-US" dirty="0"/>
          </a:p>
        </p:txBody>
      </p:sp>
    </p:spTree>
    <p:extLst>
      <p:ext uri="{BB962C8B-B14F-4D97-AF65-F5344CB8AC3E}">
        <p14:creationId xmlns:p14="http://schemas.microsoft.com/office/powerpoint/2010/main" val="24767299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16</a:t>
            </a:fld>
            <a:endParaRPr lang="en-US" altLang="en-US" dirty="0"/>
          </a:p>
        </p:txBody>
      </p:sp>
    </p:spTree>
    <p:extLst>
      <p:ext uri="{BB962C8B-B14F-4D97-AF65-F5344CB8AC3E}">
        <p14:creationId xmlns:p14="http://schemas.microsoft.com/office/powerpoint/2010/main" val="11804399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17</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797035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3958421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r>
              <a:rPr lang="en-US" dirty="0"/>
              <a:t>Image source: Erissa Duvall’s cat Nibbler</a:t>
            </a:r>
          </a:p>
        </p:txBody>
      </p:sp>
    </p:spTree>
    <p:extLst>
      <p:ext uri="{BB962C8B-B14F-4D97-AF65-F5344CB8AC3E}">
        <p14:creationId xmlns:p14="http://schemas.microsoft.com/office/powerpoint/2010/main" val="75627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42629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6</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577064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3014460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43A5AC0-459E-4425-91E3-48F0DAB26F16}"/>
              </a:ext>
            </a:extLst>
          </p:cNvPr>
          <p:cNvSpPr>
            <a:spLocks noGrp="1"/>
          </p:cNvSpPr>
          <p:nvPr>
            <p:ph type="body" idx="1"/>
          </p:nvPr>
        </p:nvSpPr>
        <p:spPr/>
        <p:txBody>
          <a:bodyPr/>
          <a:lstStyle/>
          <a:p>
            <a:pPr marL="171450" indent="-171450">
              <a:buFont typeface="Arial" panose="020B0604020202020204" pitchFamily="34" charset="0"/>
              <a:buChar char="•"/>
            </a:pPr>
            <a:r>
              <a:rPr lang="en-US" dirty="0"/>
              <a:t>Image sourced from Critical Successes and Critical Failures from 1 to 20 in D&amp;D – </a:t>
            </a:r>
            <a:r>
              <a:rPr lang="en-US" dirty="0" err="1"/>
              <a:t>Nerdarchy</a:t>
            </a:r>
            <a:endParaRPr lang="en-US" dirty="0"/>
          </a:p>
          <a:p>
            <a:pPr marL="628650" lvl="1" indent="-171450">
              <a:buFont typeface="Arial" panose="020B0604020202020204" pitchFamily="34" charset="0"/>
              <a:buChar char="•"/>
            </a:pPr>
            <a:r>
              <a:rPr lang="en-US" dirty="0"/>
              <a:t>Image Source URL: https://nerdarchy.com/critical-successes-and-critical-failures-from-1-to-20-in-dd/</a:t>
            </a:r>
          </a:p>
        </p:txBody>
      </p:sp>
    </p:spTree>
    <p:extLst>
      <p:ext uri="{BB962C8B-B14F-4D97-AF65-F5344CB8AC3E}">
        <p14:creationId xmlns:p14="http://schemas.microsoft.com/office/powerpoint/2010/main" val="3541802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69BE3FD0-1382-4F0E-A01F-F6C205E7DCDC}"/>
              </a:ext>
            </a:extLst>
          </p:cNvPr>
          <p:cNvSpPr>
            <a:spLocks noGrp="1"/>
          </p:cNvSpPr>
          <p:nvPr>
            <p:ph type="body" sz="quarter" idx="10"/>
          </p:nvPr>
        </p:nvSpPr>
        <p:spPr>
          <a:xfrm>
            <a:off x="4612641" y="3554917"/>
            <a:ext cx="6438912" cy="763083"/>
          </a:xfrm>
        </p:spPr>
        <p:txBody>
          <a:bodyPr>
            <a:noAutofit/>
          </a:bodyPr>
          <a:lstStyle>
            <a:lvl1pPr marL="0" indent="0">
              <a:buNone/>
              <a:defRPr sz="4000">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7" name="Rectangle 2">
            <a:extLst>
              <a:ext uri="{FF2B5EF4-FFF2-40B4-BE49-F238E27FC236}">
                <a16:creationId xmlns:a16="http://schemas.microsoft.com/office/drawing/2014/main" id="{2E0BC0C9-E1C8-43B4-B02D-558783360CD4}"/>
              </a:ext>
            </a:extLst>
          </p:cNvPr>
          <p:cNvSpPr>
            <a:spLocks noGrp="1" noChangeArrowheads="1"/>
          </p:cNvSpPr>
          <p:nvPr>
            <p:ph type="ctrTitle" idx="4294967295"/>
          </p:nvPr>
        </p:nvSpPr>
        <p:spPr>
          <a:xfrm>
            <a:off x="4612640" y="2311400"/>
            <a:ext cx="5156200" cy="1117600"/>
          </a:xfrm>
        </p:spPr>
        <p:txBody>
          <a:bodyPr anchor="ctr">
            <a:normAutofit fontScale="90000"/>
          </a:bodyPr>
          <a:lstStyle>
            <a:lvl1pPr>
              <a:defRPr>
                <a:latin typeface="+mj-lt"/>
              </a:defRPr>
            </a:lvl1pPr>
          </a:lstStyle>
          <a:p>
            <a:pPr algn="l" eaLnBrk="1" hangingPunct="1"/>
            <a:r>
              <a:rPr lang="en-US" altLang="en-US" sz="6600" b="1">
                <a:latin typeface="+mn-lt"/>
              </a:rPr>
              <a:t>Click to edit Master title style</a:t>
            </a:r>
            <a:endParaRPr lang="en-US" altLang="en-US" sz="6600" b="1" dirty="0">
              <a:latin typeface="+mn-lt"/>
            </a:endParaRPr>
          </a:p>
        </p:txBody>
      </p:sp>
      <p:pic>
        <p:nvPicPr>
          <p:cNvPr id="3" name="Picture 2">
            <a:extLst>
              <a:ext uri="{FF2B5EF4-FFF2-40B4-BE49-F238E27FC236}">
                <a16:creationId xmlns:a16="http://schemas.microsoft.com/office/drawing/2014/main" id="{D685578F-CE23-4B1E-8B29-2B29EC47FA2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3527592" cy="6858000"/>
          </a:xfrm>
          <a:prstGeom prst="rect">
            <a:avLst/>
          </a:prstGeom>
        </p:spPr>
      </p:pic>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3"/>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
        <p:nvSpPr>
          <p:cNvPr id="2" name="Title 1">
            <a:extLst>
              <a:ext uri="{FF2B5EF4-FFF2-40B4-BE49-F238E27FC236}">
                <a16:creationId xmlns:a16="http://schemas.microsoft.com/office/drawing/2014/main" id="{AF513624-9AD4-4B61-B3D1-7B21213507C0}"/>
              </a:ext>
            </a:extLst>
          </p:cNvPr>
          <p:cNvSpPr>
            <a:spLocks noGrp="1"/>
          </p:cNvSpPr>
          <p:nvPr>
            <p:ph type="title"/>
          </p:nvPr>
        </p:nvSpPr>
        <p:spPr>
          <a:xfrm>
            <a:off x="762000" y="715964"/>
            <a:ext cx="10591800" cy="646332"/>
          </a:xfrm>
        </p:spPr>
        <p:txBody>
          <a:bodyPr>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422917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10/29/2023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413784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indent="-228600">
              <a:spcBef>
                <a:spcPts val="1000"/>
              </a:spcBef>
              <a:tabLst/>
              <a:defRPr sz="1800"/>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6858000" y="715963"/>
            <a:ext cx="4572000" cy="5113336"/>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C19AE8D-05DC-434E-8BAB-DB7EE74623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3" name="Title 2">
            <a:extLst>
              <a:ext uri="{FF2B5EF4-FFF2-40B4-BE49-F238E27FC236}">
                <a16:creationId xmlns:a16="http://schemas.microsoft.com/office/drawing/2014/main" id="{33CCC0B9-F174-4BEA-B4A2-17F39F974373}"/>
              </a:ext>
            </a:extLst>
          </p:cNvPr>
          <p:cNvSpPr>
            <a:spLocks noGrp="1"/>
          </p:cNvSpPr>
          <p:nvPr>
            <p:ph type="title"/>
          </p:nvPr>
        </p:nvSpPr>
        <p:spPr>
          <a:xfrm>
            <a:off x="762000" y="715962"/>
            <a:ext cx="5334000" cy="1189038"/>
          </a:xfrm>
        </p:spPr>
        <p:txBody>
          <a:bodyPr anchor="t">
            <a:no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3104946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2"/>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2000" b="1"/>
            </a:lvl1pPr>
            <a:lvl2pPr marL="228600">
              <a:spcBef>
                <a:spcPts val="1000"/>
              </a:spcBef>
              <a:defRPr sz="1800"/>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p:spPr>
        <p:txBody>
          <a:bodyPr/>
          <a:lstStyle>
            <a:lvl1pPr>
              <a:buNone/>
              <a:defRPr/>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p:spPr>
        <p:txBody>
          <a:bodyPr/>
          <a:lstStyle>
            <a:lvl1pPr>
              <a:buNone/>
              <a:defRPr/>
            </a:lvl1pPr>
          </a:lstStyle>
          <a:p>
            <a:r>
              <a:rPr lang="en-US"/>
              <a:t>Click icon to add picture</a:t>
            </a:r>
            <a:endParaRPr lang="en-US" dirty="0"/>
          </a:p>
        </p:txBody>
      </p:sp>
      <p:pic>
        <p:nvPicPr>
          <p:cNvPr id="2" name="Picture 1">
            <a:extLst>
              <a:ext uri="{FF2B5EF4-FFF2-40B4-BE49-F238E27FC236}">
                <a16:creationId xmlns:a16="http://schemas.microsoft.com/office/drawing/2014/main" id="{15BEAC93-2E5F-4D18-864F-810515C3602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
        <p:nvSpPr>
          <p:cNvPr id="10" name="Title 2">
            <a:extLst>
              <a:ext uri="{FF2B5EF4-FFF2-40B4-BE49-F238E27FC236}">
                <a16:creationId xmlns:a16="http://schemas.microsoft.com/office/drawing/2014/main" id="{3F45076F-4240-4B40-8CE4-637DD751A68B}"/>
              </a:ext>
            </a:extLst>
          </p:cNvPr>
          <p:cNvSpPr>
            <a:spLocks noGrp="1"/>
          </p:cNvSpPr>
          <p:nvPr>
            <p:ph type="title"/>
          </p:nvPr>
        </p:nvSpPr>
        <p:spPr>
          <a:xfrm>
            <a:off x="762000" y="715963"/>
            <a:ext cx="5334000" cy="1189038"/>
          </a:xfrm>
        </p:spPr>
        <p:txBody>
          <a:bodyPr anchor="t">
            <a:normAutofit/>
          </a:bodyPr>
          <a:lstStyle>
            <a:lvl1pPr>
              <a:spcBef>
                <a:spcPts val="1000"/>
              </a:spcBef>
              <a:defRPr sz="4000" b="1"/>
            </a:lvl1pPr>
          </a:lstStyle>
          <a:p>
            <a:r>
              <a:rPr lang="en-US"/>
              <a:t>Click to edit Master title style</a:t>
            </a:r>
            <a:endParaRPr lang="en-US" dirty="0"/>
          </a:p>
        </p:txBody>
      </p:sp>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90D68-B82F-49A4-A08B-9A8AF3A6F17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7721600" y="0"/>
            <a:ext cx="4470400" cy="6858000"/>
          </a:xfrm>
          <a:prstGeom prst="rect">
            <a:avLst/>
          </a:prstGeom>
        </p:spPr>
      </p:pic>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2000" b="1">
                <a:solidFill>
                  <a:schemeClr val="bg2"/>
                </a:solidFill>
              </a:defRPr>
            </a:lvl1pPr>
            <a:lvl2pPr marL="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3" name="Picture 2">
            <a:extLst>
              <a:ext uri="{FF2B5EF4-FFF2-40B4-BE49-F238E27FC236}">
                <a16:creationId xmlns:a16="http://schemas.microsoft.com/office/drawing/2014/main" id="{C807187F-739A-422C-9E4F-F94E6DE092E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7721600" y="0"/>
            <a:ext cx="4470400" cy="6858000"/>
          </a:xfrm>
          <a:prstGeom prst="rect">
            <a:avLst/>
          </a:prstGeom>
        </p:spPr>
      </p:pic>
      <p:sp>
        <p:nvSpPr>
          <p:cNvPr id="2" name="Title 1">
            <a:extLst>
              <a:ext uri="{FF2B5EF4-FFF2-40B4-BE49-F238E27FC236}">
                <a16:creationId xmlns:a16="http://schemas.microsoft.com/office/drawing/2014/main" id="{6EF87E8F-5716-4A71-B64F-EC5A742B45D2}"/>
              </a:ext>
            </a:extLst>
          </p:cNvPr>
          <p:cNvSpPr>
            <a:spLocks noGrp="1"/>
          </p:cNvSpPr>
          <p:nvPr>
            <p:ph type="title"/>
          </p:nvPr>
        </p:nvSpPr>
        <p:spPr>
          <a:xfrm>
            <a:off x="762000" y="715961"/>
            <a:ext cx="6477000" cy="1189038"/>
          </a:xfrm>
        </p:spPr>
        <p:txBody>
          <a:bodyPr anchor="t">
            <a:noAutofit/>
          </a:bodyPr>
          <a:lstStyle>
            <a:lvl1pPr>
              <a:spcBef>
                <a:spcPts val="1000"/>
              </a:spcBef>
              <a:defRPr sz="4000" b="1">
                <a:solidFill>
                  <a:schemeClr val="accent2"/>
                </a:solidFill>
              </a:defRPr>
            </a:lvl1pPr>
          </a:lstStyle>
          <a:p>
            <a:r>
              <a:rPr lang="en-US"/>
              <a:t>Click to edit Master title style</a:t>
            </a:r>
            <a:endParaRPr lang="en-US" dirty="0"/>
          </a:p>
        </p:txBody>
      </p:sp>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tx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199743" y="1905000"/>
            <a:ext cx="6477000" cy="3276600"/>
          </a:xfrm>
        </p:spPr>
        <p:txBody>
          <a:bodyPr/>
          <a:lstStyle>
            <a:lvl1pPr marL="0" indent="0">
              <a:buNone/>
              <a:defRPr sz="2000" b="1">
                <a:solidFill>
                  <a:schemeClr val="bg2"/>
                </a:solidFill>
              </a:defRPr>
            </a:lvl1pPr>
            <a:lvl2pPr marL="228600" indent="-228600">
              <a:spcBef>
                <a:spcPts val="1000"/>
              </a:spcBef>
              <a:defRPr sz="1800">
                <a:solidFill>
                  <a:schemeClr val="bg2"/>
                </a:solidFill>
              </a:defRPr>
            </a:lvl2pPr>
          </a:lstStyle>
          <a:p>
            <a:pPr lvl="0"/>
            <a:r>
              <a:rPr lang="en-US"/>
              <a:t>Click to edit Master text styles</a:t>
            </a:r>
          </a:p>
          <a:p>
            <a:pPr lvl="1"/>
            <a:r>
              <a:rPr lang="en-US"/>
              <a:t>Second level</a:t>
            </a:r>
          </a:p>
        </p:txBody>
      </p:sp>
      <p:pic>
        <p:nvPicPr>
          <p:cNvPr id="2" name="Picture 1">
            <a:extLst>
              <a:ext uri="{FF2B5EF4-FFF2-40B4-BE49-F238E27FC236}">
                <a16:creationId xmlns:a16="http://schemas.microsoft.com/office/drawing/2014/main" id="{F683DB48-CF57-4729-916D-E4E70143AC6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16200000">
            <a:off x="-1200150" y="1200150"/>
            <a:ext cx="6858000" cy="4457700"/>
          </a:xfrm>
          <a:prstGeom prst="rect">
            <a:avLst/>
          </a:prstGeom>
        </p:spPr>
      </p:pic>
      <p:sp>
        <p:nvSpPr>
          <p:cNvPr id="3" name="Title 2">
            <a:extLst>
              <a:ext uri="{FF2B5EF4-FFF2-40B4-BE49-F238E27FC236}">
                <a16:creationId xmlns:a16="http://schemas.microsoft.com/office/drawing/2014/main" id="{C7668F4E-0433-49FD-9D92-3B60E9B0AEE6}"/>
              </a:ext>
            </a:extLst>
          </p:cNvPr>
          <p:cNvSpPr>
            <a:spLocks noGrp="1"/>
          </p:cNvSpPr>
          <p:nvPr>
            <p:ph type="title"/>
          </p:nvPr>
        </p:nvSpPr>
        <p:spPr>
          <a:xfrm>
            <a:off x="5199742" y="715961"/>
            <a:ext cx="6477000" cy="1189037"/>
          </a:xfrm>
        </p:spPr>
        <p:txBody>
          <a:bodyPr anchor="t">
            <a:normAutofit/>
          </a:bodyPr>
          <a:lstStyle>
            <a:lvl1pPr>
              <a:spcBef>
                <a:spcPts val="1000"/>
              </a:spcBef>
              <a:defRPr sz="4000" b="1" spc="-50" baseline="0">
                <a:solidFill>
                  <a:schemeClr val="accent4"/>
                </a:solidFill>
              </a:defRPr>
            </a:lvl1pPr>
          </a:lstStyle>
          <a:p>
            <a:r>
              <a:rPr lang="en-US"/>
              <a:t>Click to edit Master title style</a:t>
            </a:r>
            <a:endParaRPr lang="en-US" dirty="0"/>
          </a:p>
        </p:txBody>
      </p:sp>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fetti Content Purple">
    <p:bg>
      <p:bgPr>
        <a:solidFill>
          <a:schemeClr val="accent3"/>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119" name="Freeform 5">
            <a:extLst>
              <a:ext uri="{FF2B5EF4-FFF2-40B4-BE49-F238E27FC236}">
                <a16:creationId xmlns:a16="http://schemas.microsoft.com/office/drawing/2014/main" id="{83D44B3A-DC81-4CDB-80B8-F943DED435E9}"/>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51569B0-9C86-438F-A1AE-05ED60D0F265}"/>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CCD311FE-1421-46A5-92B9-3C8A6A7F5E8C}"/>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2B789E47-10B7-479F-B3E4-97A211C54085}"/>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E771A75F-B91F-4601-B829-BEEA9E2B5912}"/>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12BE88AE-786D-4978-8E31-4015DBC2A4C3}"/>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315D8FE8-C69A-44FB-BD09-7F0E768518E0}"/>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50F99163-4524-4752-96D9-AA617FC04D65}"/>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C777E46D-D756-4BDA-A3B4-2DB1DE6E61D7}"/>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25B709C5-D087-49F1-A8A6-2D75DE33C76B}"/>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519D68D8-74F8-44F1-B73F-42156F9FDC23}"/>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543E355E-5790-4E21-8382-3C55A04CB9DC}"/>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C6494B8B-41CF-4993-B667-E00F064C385F}"/>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C4265E16-2BDF-4C97-8374-E88DBA6F3A72}"/>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066F27C5-C1F6-4034-8DFE-3FD5C1AC0452}"/>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831DC9A-E543-4101-A138-7EFCEC705713}"/>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48394A84-CE37-4002-93F8-44426484CDA8}"/>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B961E482-D999-4A66-AD86-3542D3D18CF4}"/>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B3AB249E-9AC7-4283-9819-84552EE8DA60}"/>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143194C4-B8D5-40E8-AA29-09CCFCCB1AAD}"/>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7D46313C-EB02-4047-89F6-D334E1D6555E}"/>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9D574720-4432-414F-A755-2165DB6A12B1}"/>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60DBF99C-FDEF-4EB8-BEB3-6016CF556C4E}"/>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F9BECBFC-E4BA-40A6-9C5C-2A5A5DF6702C}"/>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083D96D8-F927-4368-82B6-DF0B012BEAB0}"/>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C2459E27-74A6-4C11-B416-60F8ACAF5632}"/>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8740CA-03F5-4DE6-A689-9CF8CD6403FD}"/>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5EB10864-3F2A-490B-9AD9-34D31A126051}"/>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CA75FFEE-499C-4285-A7E5-05E7568C3C07}"/>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8932D4FB-D460-4F89-84DC-C0E9B85A0925}"/>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D74F4718-2831-43DD-B0C3-FFFAF19748B8}"/>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520F6E80-8A84-4DB2-A47F-74399197A10E}"/>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6741FEE2-217E-4F02-A93D-3EC0B83DDFDF}"/>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5AAF5A42-C6C0-4FAC-BE66-8AEB7C834AA4}"/>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4A6B066C-DCAA-422A-9702-95152A0B04CB}"/>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5">
            <a:extLst>
              <a:ext uri="{FF2B5EF4-FFF2-40B4-BE49-F238E27FC236}">
                <a16:creationId xmlns:a16="http://schemas.microsoft.com/office/drawing/2014/main" id="{C1DD997A-6B6A-49DA-83B4-A6974F09A420}"/>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5">
            <a:extLst>
              <a:ext uri="{FF2B5EF4-FFF2-40B4-BE49-F238E27FC236}">
                <a16:creationId xmlns:a16="http://schemas.microsoft.com/office/drawing/2014/main" id="{17A31390-9BB8-4FE9-8FAB-88549A24175C}"/>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5">
            <a:extLst>
              <a:ext uri="{FF2B5EF4-FFF2-40B4-BE49-F238E27FC236}">
                <a16:creationId xmlns:a16="http://schemas.microsoft.com/office/drawing/2014/main" id="{20FAE2A1-8F27-49B8-8541-3C13B47AD6AC}"/>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5">
            <a:extLst>
              <a:ext uri="{FF2B5EF4-FFF2-40B4-BE49-F238E27FC236}">
                <a16:creationId xmlns:a16="http://schemas.microsoft.com/office/drawing/2014/main" id="{2F19ADC6-9832-4580-9A14-D1B481D11E29}"/>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7" name="Freeform 5">
            <a:extLst>
              <a:ext uri="{FF2B5EF4-FFF2-40B4-BE49-F238E27FC236}">
                <a16:creationId xmlns:a16="http://schemas.microsoft.com/office/drawing/2014/main" id="{C1561070-E604-473F-8E55-B4502DA7BD6D}"/>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5">
            <a:extLst>
              <a:ext uri="{FF2B5EF4-FFF2-40B4-BE49-F238E27FC236}">
                <a16:creationId xmlns:a16="http://schemas.microsoft.com/office/drawing/2014/main" id="{4669F3F3-7F13-41B1-98EA-A04A88CE469C}"/>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1" name="Freeform 5">
            <a:extLst>
              <a:ext uri="{FF2B5EF4-FFF2-40B4-BE49-F238E27FC236}">
                <a16:creationId xmlns:a16="http://schemas.microsoft.com/office/drawing/2014/main" id="{42BD7F25-AB3C-4D00-977B-E773BA10807B}"/>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3" name="Freeform 5">
            <a:extLst>
              <a:ext uri="{FF2B5EF4-FFF2-40B4-BE49-F238E27FC236}">
                <a16:creationId xmlns:a16="http://schemas.microsoft.com/office/drawing/2014/main" id="{7B466185-3DA7-4D33-85BF-EAAB41254563}"/>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5" name="Freeform 5">
            <a:extLst>
              <a:ext uri="{FF2B5EF4-FFF2-40B4-BE49-F238E27FC236}">
                <a16:creationId xmlns:a16="http://schemas.microsoft.com/office/drawing/2014/main" id="{067FBB6E-9FD4-4A30-8C7C-B36C4AA32A09}"/>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5">
            <a:extLst>
              <a:ext uri="{FF2B5EF4-FFF2-40B4-BE49-F238E27FC236}">
                <a16:creationId xmlns:a16="http://schemas.microsoft.com/office/drawing/2014/main" id="{0D0C4E3C-A37B-4027-B20D-46357FB3665E}"/>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5">
            <a:extLst>
              <a:ext uri="{FF2B5EF4-FFF2-40B4-BE49-F238E27FC236}">
                <a16:creationId xmlns:a16="http://schemas.microsoft.com/office/drawing/2014/main" id="{0FD2391E-D304-4294-8A05-6EC9E58FC417}"/>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5">
            <a:extLst>
              <a:ext uri="{FF2B5EF4-FFF2-40B4-BE49-F238E27FC236}">
                <a16:creationId xmlns:a16="http://schemas.microsoft.com/office/drawing/2014/main" id="{079D2452-BC77-4742-AB7B-30508A68E3CA}"/>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5">
            <a:extLst>
              <a:ext uri="{FF2B5EF4-FFF2-40B4-BE49-F238E27FC236}">
                <a16:creationId xmlns:a16="http://schemas.microsoft.com/office/drawing/2014/main" id="{7BCEC5E2-D648-46C8-8C64-94FDDCE7685B}"/>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5">
            <a:extLst>
              <a:ext uri="{FF2B5EF4-FFF2-40B4-BE49-F238E27FC236}">
                <a16:creationId xmlns:a16="http://schemas.microsoft.com/office/drawing/2014/main" id="{6E6770F7-8B3D-46A2-BB80-73A1D63F34D1}"/>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5">
            <a:extLst>
              <a:ext uri="{FF2B5EF4-FFF2-40B4-BE49-F238E27FC236}">
                <a16:creationId xmlns:a16="http://schemas.microsoft.com/office/drawing/2014/main" id="{DA305386-2CA9-4CB1-B6C1-3B6D7F722A4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5">
            <a:extLst>
              <a:ext uri="{FF2B5EF4-FFF2-40B4-BE49-F238E27FC236}">
                <a16:creationId xmlns:a16="http://schemas.microsoft.com/office/drawing/2014/main" id="{7F1BBA34-10D4-44F3-AE4C-203CE5E635E3}"/>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5">
            <a:extLst>
              <a:ext uri="{FF2B5EF4-FFF2-40B4-BE49-F238E27FC236}">
                <a16:creationId xmlns:a16="http://schemas.microsoft.com/office/drawing/2014/main" id="{3E3BBB0A-F44B-4418-9AB5-90C76F47B65C}"/>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Freeform 5">
            <a:extLst>
              <a:ext uri="{FF2B5EF4-FFF2-40B4-BE49-F238E27FC236}">
                <a16:creationId xmlns:a16="http://schemas.microsoft.com/office/drawing/2014/main" id="{786EAD10-8FDE-4463-AB44-FA22D4E08EB6}"/>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5" name="Freeform 5">
            <a:extLst>
              <a:ext uri="{FF2B5EF4-FFF2-40B4-BE49-F238E27FC236}">
                <a16:creationId xmlns:a16="http://schemas.microsoft.com/office/drawing/2014/main" id="{F7762CAA-ACEF-45F9-9F8B-D4F10B020BC3}"/>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7" name="Freeform 5">
            <a:extLst>
              <a:ext uri="{FF2B5EF4-FFF2-40B4-BE49-F238E27FC236}">
                <a16:creationId xmlns:a16="http://schemas.microsoft.com/office/drawing/2014/main" id="{386FE2DA-52B1-4946-89A1-7E807D6B8820}"/>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9" name="Freeform 5">
            <a:extLst>
              <a:ext uri="{FF2B5EF4-FFF2-40B4-BE49-F238E27FC236}">
                <a16:creationId xmlns:a16="http://schemas.microsoft.com/office/drawing/2014/main" id="{630CDC40-690A-4572-8E6C-F852F589C734}"/>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1" name="Freeform 5">
            <a:extLst>
              <a:ext uri="{FF2B5EF4-FFF2-40B4-BE49-F238E27FC236}">
                <a16:creationId xmlns:a16="http://schemas.microsoft.com/office/drawing/2014/main" id="{0CBE04A5-557D-4ED8-9367-4965DF872CB7}"/>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3" name="Freeform 5">
            <a:extLst>
              <a:ext uri="{FF2B5EF4-FFF2-40B4-BE49-F238E27FC236}">
                <a16:creationId xmlns:a16="http://schemas.microsoft.com/office/drawing/2014/main" id="{18C1D1A8-8F8A-49D6-AD02-B410DE26F0BE}"/>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5" name="Freeform 5">
            <a:extLst>
              <a:ext uri="{FF2B5EF4-FFF2-40B4-BE49-F238E27FC236}">
                <a16:creationId xmlns:a16="http://schemas.microsoft.com/office/drawing/2014/main" id="{0919F9FD-AAF0-47C3-BF09-F46DC2147B65}"/>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7" name="Freeform 5">
            <a:extLst>
              <a:ext uri="{FF2B5EF4-FFF2-40B4-BE49-F238E27FC236}">
                <a16:creationId xmlns:a16="http://schemas.microsoft.com/office/drawing/2014/main" id="{37375F0B-BC73-4249-8F6A-670E30ED9D64}"/>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9" name="Freeform 5">
            <a:extLst>
              <a:ext uri="{FF2B5EF4-FFF2-40B4-BE49-F238E27FC236}">
                <a16:creationId xmlns:a16="http://schemas.microsoft.com/office/drawing/2014/main" id="{21E5C0A4-FAA3-4924-9412-BBA867E80D39}"/>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5">
            <a:extLst>
              <a:ext uri="{FF2B5EF4-FFF2-40B4-BE49-F238E27FC236}">
                <a16:creationId xmlns:a16="http://schemas.microsoft.com/office/drawing/2014/main" id="{DA9355A1-AFF3-49B5-8161-79FD9B4B2D1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Freeform 5">
            <a:extLst>
              <a:ext uri="{FF2B5EF4-FFF2-40B4-BE49-F238E27FC236}">
                <a16:creationId xmlns:a16="http://schemas.microsoft.com/office/drawing/2014/main" id="{2DC4114B-0609-4C4D-B543-47A78CCD924E}"/>
              </a:ext>
            </a:extLst>
          </p:cNvPr>
          <p:cNvSpPr>
            <a:spLocks/>
          </p:cNvSpPr>
          <p:nvPr userDrawn="1"/>
        </p:nvSpPr>
        <p:spPr bwMode="auto">
          <a:xfrm>
            <a:off x="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Freeform 5">
            <a:extLst>
              <a:ext uri="{FF2B5EF4-FFF2-40B4-BE49-F238E27FC236}">
                <a16:creationId xmlns:a16="http://schemas.microsoft.com/office/drawing/2014/main" id="{F4991A45-6BE7-41F5-A26B-FEDE1476FA01}"/>
              </a:ext>
            </a:extLst>
          </p:cNvPr>
          <p:cNvSpPr>
            <a:spLocks/>
          </p:cNvSpPr>
          <p:nvPr userDrawn="1"/>
        </p:nvSpPr>
        <p:spPr bwMode="auto">
          <a:xfrm>
            <a:off x="4032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Freeform 5">
            <a:extLst>
              <a:ext uri="{FF2B5EF4-FFF2-40B4-BE49-F238E27FC236}">
                <a16:creationId xmlns:a16="http://schemas.microsoft.com/office/drawing/2014/main" id="{1E524AC6-1148-4420-9876-811DD3A6CFA3}"/>
              </a:ext>
            </a:extLst>
          </p:cNvPr>
          <p:cNvSpPr>
            <a:spLocks/>
          </p:cNvSpPr>
          <p:nvPr userDrawn="1"/>
        </p:nvSpPr>
        <p:spPr bwMode="auto">
          <a:xfrm>
            <a:off x="8064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5">
            <a:extLst>
              <a:ext uri="{FF2B5EF4-FFF2-40B4-BE49-F238E27FC236}">
                <a16:creationId xmlns:a16="http://schemas.microsoft.com/office/drawing/2014/main" id="{3FB0D408-43F7-461D-BFDF-08A3F869B01B}"/>
              </a:ext>
            </a:extLst>
          </p:cNvPr>
          <p:cNvSpPr>
            <a:spLocks/>
          </p:cNvSpPr>
          <p:nvPr userDrawn="1"/>
        </p:nvSpPr>
        <p:spPr bwMode="auto">
          <a:xfrm>
            <a:off x="12096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5">
            <a:extLst>
              <a:ext uri="{FF2B5EF4-FFF2-40B4-BE49-F238E27FC236}">
                <a16:creationId xmlns:a16="http://schemas.microsoft.com/office/drawing/2014/main" id="{3BFEC4BA-AD08-41E5-B485-5D76779BD22C}"/>
              </a:ext>
            </a:extLst>
          </p:cNvPr>
          <p:cNvSpPr>
            <a:spLocks/>
          </p:cNvSpPr>
          <p:nvPr userDrawn="1"/>
        </p:nvSpPr>
        <p:spPr bwMode="auto">
          <a:xfrm>
            <a:off x="16129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5">
            <a:extLst>
              <a:ext uri="{FF2B5EF4-FFF2-40B4-BE49-F238E27FC236}">
                <a16:creationId xmlns:a16="http://schemas.microsoft.com/office/drawing/2014/main" id="{DCADCEEA-F24D-44AB-922F-8772E0343F65}"/>
              </a:ext>
            </a:extLst>
          </p:cNvPr>
          <p:cNvSpPr>
            <a:spLocks/>
          </p:cNvSpPr>
          <p:nvPr userDrawn="1"/>
        </p:nvSpPr>
        <p:spPr bwMode="auto">
          <a:xfrm>
            <a:off x="20161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5">
            <a:extLst>
              <a:ext uri="{FF2B5EF4-FFF2-40B4-BE49-F238E27FC236}">
                <a16:creationId xmlns:a16="http://schemas.microsoft.com/office/drawing/2014/main" id="{A787DE99-F548-4F27-BD73-008223ADC626}"/>
              </a:ext>
            </a:extLst>
          </p:cNvPr>
          <p:cNvSpPr>
            <a:spLocks/>
          </p:cNvSpPr>
          <p:nvPr userDrawn="1"/>
        </p:nvSpPr>
        <p:spPr bwMode="auto">
          <a:xfrm>
            <a:off x="24193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5">
            <a:extLst>
              <a:ext uri="{FF2B5EF4-FFF2-40B4-BE49-F238E27FC236}">
                <a16:creationId xmlns:a16="http://schemas.microsoft.com/office/drawing/2014/main" id="{7684DD24-7DDA-4D86-9D3A-4AF92794D2AB}"/>
              </a:ext>
            </a:extLst>
          </p:cNvPr>
          <p:cNvSpPr>
            <a:spLocks/>
          </p:cNvSpPr>
          <p:nvPr userDrawn="1"/>
        </p:nvSpPr>
        <p:spPr bwMode="auto">
          <a:xfrm>
            <a:off x="28225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5">
            <a:extLst>
              <a:ext uri="{FF2B5EF4-FFF2-40B4-BE49-F238E27FC236}">
                <a16:creationId xmlns:a16="http://schemas.microsoft.com/office/drawing/2014/main" id="{1B9B85DC-2B9F-4D61-8259-DFBAE7153C86}"/>
              </a:ext>
            </a:extLst>
          </p:cNvPr>
          <p:cNvSpPr>
            <a:spLocks/>
          </p:cNvSpPr>
          <p:nvPr userDrawn="1"/>
        </p:nvSpPr>
        <p:spPr bwMode="auto">
          <a:xfrm>
            <a:off x="32258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5">
            <a:extLst>
              <a:ext uri="{FF2B5EF4-FFF2-40B4-BE49-F238E27FC236}">
                <a16:creationId xmlns:a16="http://schemas.microsoft.com/office/drawing/2014/main" id="{A3C2DDF8-77DE-44E7-82EB-BD2B109B8FDF}"/>
              </a:ext>
            </a:extLst>
          </p:cNvPr>
          <p:cNvSpPr>
            <a:spLocks/>
          </p:cNvSpPr>
          <p:nvPr userDrawn="1"/>
        </p:nvSpPr>
        <p:spPr bwMode="auto">
          <a:xfrm>
            <a:off x="36290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5">
            <a:extLst>
              <a:ext uri="{FF2B5EF4-FFF2-40B4-BE49-F238E27FC236}">
                <a16:creationId xmlns:a16="http://schemas.microsoft.com/office/drawing/2014/main" id="{FA74D4D0-7595-4C86-991E-ACC5FA41CC6C}"/>
              </a:ext>
            </a:extLst>
          </p:cNvPr>
          <p:cNvSpPr>
            <a:spLocks/>
          </p:cNvSpPr>
          <p:nvPr userDrawn="1"/>
        </p:nvSpPr>
        <p:spPr bwMode="auto">
          <a:xfrm>
            <a:off x="40322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5">
            <a:extLst>
              <a:ext uri="{FF2B5EF4-FFF2-40B4-BE49-F238E27FC236}">
                <a16:creationId xmlns:a16="http://schemas.microsoft.com/office/drawing/2014/main" id="{23157884-97DA-4B49-BAA8-4F244EF86883}"/>
              </a:ext>
            </a:extLst>
          </p:cNvPr>
          <p:cNvSpPr>
            <a:spLocks/>
          </p:cNvSpPr>
          <p:nvPr userDrawn="1"/>
        </p:nvSpPr>
        <p:spPr bwMode="auto">
          <a:xfrm>
            <a:off x="44354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
            <a:extLst>
              <a:ext uri="{FF2B5EF4-FFF2-40B4-BE49-F238E27FC236}">
                <a16:creationId xmlns:a16="http://schemas.microsoft.com/office/drawing/2014/main" id="{07CDB3B0-5CB6-43DA-A0C1-5990C23AB10D}"/>
              </a:ext>
            </a:extLst>
          </p:cNvPr>
          <p:cNvSpPr>
            <a:spLocks/>
          </p:cNvSpPr>
          <p:nvPr userDrawn="1"/>
        </p:nvSpPr>
        <p:spPr bwMode="auto">
          <a:xfrm>
            <a:off x="48387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5">
            <a:extLst>
              <a:ext uri="{FF2B5EF4-FFF2-40B4-BE49-F238E27FC236}">
                <a16:creationId xmlns:a16="http://schemas.microsoft.com/office/drawing/2014/main" id="{A932886D-EB20-4026-9D6E-687F61B1AA23}"/>
              </a:ext>
            </a:extLst>
          </p:cNvPr>
          <p:cNvSpPr>
            <a:spLocks/>
          </p:cNvSpPr>
          <p:nvPr userDrawn="1"/>
        </p:nvSpPr>
        <p:spPr bwMode="auto">
          <a:xfrm>
            <a:off x="52419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5">
            <a:extLst>
              <a:ext uri="{FF2B5EF4-FFF2-40B4-BE49-F238E27FC236}">
                <a16:creationId xmlns:a16="http://schemas.microsoft.com/office/drawing/2014/main" id="{3E812D95-DE21-4AE5-8F40-2DB182F3DEB9}"/>
              </a:ext>
            </a:extLst>
          </p:cNvPr>
          <p:cNvSpPr>
            <a:spLocks/>
          </p:cNvSpPr>
          <p:nvPr userDrawn="1"/>
        </p:nvSpPr>
        <p:spPr bwMode="auto">
          <a:xfrm>
            <a:off x="56451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5">
            <a:extLst>
              <a:ext uri="{FF2B5EF4-FFF2-40B4-BE49-F238E27FC236}">
                <a16:creationId xmlns:a16="http://schemas.microsoft.com/office/drawing/2014/main" id="{210B2D4F-6E86-4287-8EA1-EA3A728A112A}"/>
              </a:ext>
            </a:extLst>
          </p:cNvPr>
          <p:cNvSpPr>
            <a:spLocks/>
          </p:cNvSpPr>
          <p:nvPr userDrawn="1"/>
        </p:nvSpPr>
        <p:spPr bwMode="auto">
          <a:xfrm>
            <a:off x="60483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1E976474-73A7-4C5B-9BBB-2F877FE899E6}"/>
              </a:ext>
            </a:extLst>
          </p:cNvPr>
          <p:cNvSpPr>
            <a:spLocks/>
          </p:cNvSpPr>
          <p:nvPr userDrawn="1"/>
        </p:nvSpPr>
        <p:spPr bwMode="auto">
          <a:xfrm>
            <a:off x="64516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5">
            <a:extLst>
              <a:ext uri="{FF2B5EF4-FFF2-40B4-BE49-F238E27FC236}">
                <a16:creationId xmlns:a16="http://schemas.microsoft.com/office/drawing/2014/main" id="{465A6564-AC40-4493-A583-1FFB6C3E9DD9}"/>
              </a:ext>
            </a:extLst>
          </p:cNvPr>
          <p:cNvSpPr>
            <a:spLocks/>
          </p:cNvSpPr>
          <p:nvPr userDrawn="1"/>
        </p:nvSpPr>
        <p:spPr bwMode="auto">
          <a:xfrm>
            <a:off x="68548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5">
            <a:extLst>
              <a:ext uri="{FF2B5EF4-FFF2-40B4-BE49-F238E27FC236}">
                <a16:creationId xmlns:a16="http://schemas.microsoft.com/office/drawing/2014/main" id="{6954C064-7CB0-4288-BE96-E91AC7F876F2}"/>
              </a:ext>
            </a:extLst>
          </p:cNvPr>
          <p:cNvSpPr>
            <a:spLocks/>
          </p:cNvSpPr>
          <p:nvPr userDrawn="1"/>
        </p:nvSpPr>
        <p:spPr bwMode="auto">
          <a:xfrm>
            <a:off x="72580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5">
            <a:extLst>
              <a:ext uri="{FF2B5EF4-FFF2-40B4-BE49-F238E27FC236}">
                <a16:creationId xmlns:a16="http://schemas.microsoft.com/office/drawing/2014/main" id="{90BB86D8-7370-4CF9-8DCC-597757CFC2FB}"/>
              </a:ext>
            </a:extLst>
          </p:cNvPr>
          <p:cNvSpPr>
            <a:spLocks/>
          </p:cNvSpPr>
          <p:nvPr userDrawn="1"/>
        </p:nvSpPr>
        <p:spPr bwMode="auto">
          <a:xfrm>
            <a:off x="76612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5">
            <a:extLst>
              <a:ext uri="{FF2B5EF4-FFF2-40B4-BE49-F238E27FC236}">
                <a16:creationId xmlns:a16="http://schemas.microsoft.com/office/drawing/2014/main" id="{D8B61089-5F8D-4533-AFA2-5E4CFABC7955}"/>
              </a:ext>
            </a:extLst>
          </p:cNvPr>
          <p:cNvSpPr>
            <a:spLocks/>
          </p:cNvSpPr>
          <p:nvPr userDrawn="1"/>
        </p:nvSpPr>
        <p:spPr bwMode="auto">
          <a:xfrm>
            <a:off x="80645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5">
            <a:extLst>
              <a:ext uri="{FF2B5EF4-FFF2-40B4-BE49-F238E27FC236}">
                <a16:creationId xmlns:a16="http://schemas.microsoft.com/office/drawing/2014/main" id="{C3DAA582-A4E2-4D0D-9142-F0A4E91DF0FF}"/>
              </a:ext>
            </a:extLst>
          </p:cNvPr>
          <p:cNvSpPr>
            <a:spLocks/>
          </p:cNvSpPr>
          <p:nvPr userDrawn="1"/>
        </p:nvSpPr>
        <p:spPr bwMode="auto">
          <a:xfrm>
            <a:off x="84677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5">
            <a:extLst>
              <a:ext uri="{FF2B5EF4-FFF2-40B4-BE49-F238E27FC236}">
                <a16:creationId xmlns:a16="http://schemas.microsoft.com/office/drawing/2014/main" id="{0330153D-7AC7-4FEE-B014-E16DDA9F990D}"/>
              </a:ext>
            </a:extLst>
          </p:cNvPr>
          <p:cNvSpPr>
            <a:spLocks/>
          </p:cNvSpPr>
          <p:nvPr userDrawn="1"/>
        </p:nvSpPr>
        <p:spPr bwMode="auto">
          <a:xfrm>
            <a:off x="88709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5">
            <a:extLst>
              <a:ext uri="{FF2B5EF4-FFF2-40B4-BE49-F238E27FC236}">
                <a16:creationId xmlns:a16="http://schemas.microsoft.com/office/drawing/2014/main" id="{9FE05360-0BAD-4CD0-912B-2EFB0A93B25F}"/>
              </a:ext>
            </a:extLst>
          </p:cNvPr>
          <p:cNvSpPr>
            <a:spLocks/>
          </p:cNvSpPr>
          <p:nvPr userDrawn="1"/>
        </p:nvSpPr>
        <p:spPr bwMode="auto">
          <a:xfrm>
            <a:off x="92741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5">
            <a:extLst>
              <a:ext uri="{FF2B5EF4-FFF2-40B4-BE49-F238E27FC236}">
                <a16:creationId xmlns:a16="http://schemas.microsoft.com/office/drawing/2014/main" id="{2BB69768-4BF4-4369-941D-7F83EA731EC1}"/>
              </a:ext>
            </a:extLst>
          </p:cNvPr>
          <p:cNvSpPr>
            <a:spLocks/>
          </p:cNvSpPr>
          <p:nvPr userDrawn="1"/>
        </p:nvSpPr>
        <p:spPr bwMode="auto">
          <a:xfrm>
            <a:off x="1048385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5">
            <a:extLst>
              <a:ext uri="{FF2B5EF4-FFF2-40B4-BE49-F238E27FC236}">
                <a16:creationId xmlns:a16="http://schemas.microsoft.com/office/drawing/2014/main" id="{51F585F2-FB0F-4846-9CD2-11F7FF96FD97}"/>
              </a:ext>
            </a:extLst>
          </p:cNvPr>
          <p:cNvSpPr>
            <a:spLocks/>
          </p:cNvSpPr>
          <p:nvPr userDrawn="1"/>
        </p:nvSpPr>
        <p:spPr bwMode="auto">
          <a:xfrm>
            <a:off x="96774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5">
            <a:extLst>
              <a:ext uri="{FF2B5EF4-FFF2-40B4-BE49-F238E27FC236}">
                <a16:creationId xmlns:a16="http://schemas.microsoft.com/office/drawing/2014/main" id="{CBE3430D-F606-4308-B49E-D9AAD7125090}"/>
              </a:ext>
            </a:extLst>
          </p:cNvPr>
          <p:cNvSpPr>
            <a:spLocks/>
          </p:cNvSpPr>
          <p:nvPr userDrawn="1"/>
        </p:nvSpPr>
        <p:spPr bwMode="auto">
          <a:xfrm>
            <a:off x="100806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5">
            <a:extLst>
              <a:ext uri="{FF2B5EF4-FFF2-40B4-BE49-F238E27FC236}">
                <a16:creationId xmlns:a16="http://schemas.microsoft.com/office/drawing/2014/main" id="{DBCBDCF3-6847-4191-A872-E8389FEBE08D}"/>
              </a:ext>
            </a:extLst>
          </p:cNvPr>
          <p:cNvSpPr>
            <a:spLocks/>
          </p:cNvSpPr>
          <p:nvPr userDrawn="1"/>
        </p:nvSpPr>
        <p:spPr bwMode="auto">
          <a:xfrm>
            <a:off x="1088707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5">
            <a:extLst>
              <a:ext uri="{FF2B5EF4-FFF2-40B4-BE49-F238E27FC236}">
                <a16:creationId xmlns:a16="http://schemas.microsoft.com/office/drawing/2014/main" id="{1F7B483D-EB1A-45B5-B1AD-0EAE7F64763C}"/>
              </a:ext>
            </a:extLst>
          </p:cNvPr>
          <p:cNvSpPr>
            <a:spLocks/>
          </p:cNvSpPr>
          <p:nvPr userDrawn="1"/>
        </p:nvSpPr>
        <p:spPr bwMode="auto">
          <a:xfrm>
            <a:off x="11290300"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
            <a:extLst>
              <a:ext uri="{FF2B5EF4-FFF2-40B4-BE49-F238E27FC236}">
                <a16:creationId xmlns:a16="http://schemas.microsoft.com/office/drawing/2014/main" id="{B3466B6D-9C19-4F9A-8173-BC98E52B1023}"/>
              </a:ext>
            </a:extLst>
          </p:cNvPr>
          <p:cNvSpPr>
            <a:spLocks/>
          </p:cNvSpPr>
          <p:nvPr userDrawn="1"/>
        </p:nvSpPr>
        <p:spPr bwMode="auto">
          <a:xfrm>
            <a:off x="11693525"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
            <a:extLst>
              <a:ext uri="{FF2B5EF4-FFF2-40B4-BE49-F238E27FC236}">
                <a16:creationId xmlns:a16="http://schemas.microsoft.com/office/drawing/2014/main" id="{9C4E25A9-A7F7-4238-B98D-A72344849620}"/>
              </a:ext>
            </a:extLst>
          </p:cNvPr>
          <p:cNvSpPr>
            <a:spLocks/>
          </p:cNvSpPr>
          <p:nvPr userDrawn="1"/>
        </p:nvSpPr>
        <p:spPr bwMode="auto">
          <a:xfrm>
            <a:off x="12096738" y="328748"/>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
            <a:extLst>
              <a:ext uri="{FF2B5EF4-FFF2-40B4-BE49-F238E27FC236}">
                <a16:creationId xmlns:a16="http://schemas.microsoft.com/office/drawing/2014/main" id="{582162BB-6F36-41B5-B5AD-B7FD4177E530}"/>
              </a:ext>
            </a:extLst>
          </p:cNvPr>
          <p:cNvSpPr>
            <a:spLocks/>
          </p:cNvSpPr>
          <p:nvPr userDrawn="1"/>
        </p:nvSpPr>
        <p:spPr bwMode="auto">
          <a:xfrm>
            <a:off x="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
            <a:extLst>
              <a:ext uri="{FF2B5EF4-FFF2-40B4-BE49-F238E27FC236}">
                <a16:creationId xmlns:a16="http://schemas.microsoft.com/office/drawing/2014/main" id="{652516D9-F1FA-4063-ADA2-9B081A2D5A2E}"/>
              </a:ext>
            </a:extLst>
          </p:cNvPr>
          <p:cNvSpPr>
            <a:spLocks/>
          </p:cNvSpPr>
          <p:nvPr userDrawn="1"/>
        </p:nvSpPr>
        <p:spPr bwMode="auto">
          <a:xfrm>
            <a:off x="4032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
            <a:extLst>
              <a:ext uri="{FF2B5EF4-FFF2-40B4-BE49-F238E27FC236}">
                <a16:creationId xmlns:a16="http://schemas.microsoft.com/office/drawing/2014/main" id="{1C6A6B49-4641-48E9-8819-769AAE00B198}"/>
              </a:ext>
            </a:extLst>
          </p:cNvPr>
          <p:cNvSpPr>
            <a:spLocks/>
          </p:cNvSpPr>
          <p:nvPr userDrawn="1"/>
        </p:nvSpPr>
        <p:spPr bwMode="auto">
          <a:xfrm>
            <a:off x="8064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
            <a:extLst>
              <a:ext uri="{FF2B5EF4-FFF2-40B4-BE49-F238E27FC236}">
                <a16:creationId xmlns:a16="http://schemas.microsoft.com/office/drawing/2014/main" id="{B1530B27-CB32-4FD6-ADCD-696B9A77D606}"/>
              </a:ext>
            </a:extLst>
          </p:cNvPr>
          <p:cNvSpPr>
            <a:spLocks/>
          </p:cNvSpPr>
          <p:nvPr userDrawn="1"/>
        </p:nvSpPr>
        <p:spPr bwMode="auto">
          <a:xfrm>
            <a:off x="12096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5">
            <a:extLst>
              <a:ext uri="{FF2B5EF4-FFF2-40B4-BE49-F238E27FC236}">
                <a16:creationId xmlns:a16="http://schemas.microsoft.com/office/drawing/2014/main" id="{BAFEEEB6-FF84-414F-A371-D3F809A1C86D}"/>
              </a:ext>
            </a:extLst>
          </p:cNvPr>
          <p:cNvSpPr>
            <a:spLocks/>
          </p:cNvSpPr>
          <p:nvPr userDrawn="1"/>
        </p:nvSpPr>
        <p:spPr bwMode="auto">
          <a:xfrm>
            <a:off x="16129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5">
            <a:extLst>
              <a:ext uri="{FF2B5EF4-FFF2-40B4-BE49-F238E27FC236}">
                <a16:creationId xmlns:a16="http://schemas.microsoft.com/office/drawing/2014/main" id="{0F8F801F-06E9-4E1C-A137-226729983354}"/>
              </a:ext>
            </a:extLst>
          </p:cNvPr>
          <p:cNvSpPr>
            <a:spLocks/>
          </p:cNvSpPr>
          <p:nvPr userDrawn="1"/>
        </p:nvSpPr>
        <p:spPr bwMode="auto">
          <a:xfrm>
            <a:off x="20161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5">
            <a:extLst>
              <a:ext uri="{FF2B5EF4-FFF2-40B4-BE49-F238E27FC236}">
                <a16:creationId xmlns:a16="http://schemas.microsoft.com/office/drawing/2014/main" id="{3062C679-537B-4565-B111-60C31A15ACF4}"/>
              </a:ext>
            </a:extLst>
          </p:cNvPr>
          <p:cNvSpPr>
            <a:spLocks/>
          </p:cNvSpPr>
          <p:nvPr userDrawn="1"/>
        </p:nvSpPr>
        <p:spPr bwMode="auto">
          <a:xfrm>
            <a:off x="24193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5">
            <a:extLst>
              <a:ext uri="{FF2B5EF4-FFF2-40B4-BE49-F238E27FC236}">
                <a16:creationId xmlns:a16="http://schemas.microsoft.com/office/drawing/2014/main" id="{887EEB3A-4213-464A-87A3-D2DAF47421F5}"/>
              </a:ext>
            </a:extLst>
          </p:cNvPr>
          <p:cNvSpPr>
            <a:spLocks/>
          </p:cNvSpPr>
          <p:nvPr userDrawn="1"/>
        </p:nvSpPr>
        <p:spPr bwMode="auto">
          <a:xfrm>
            <a:off x="28225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5">
            <a:extLst>
              <a:ext uri="{FF2B5EF4-FFF2-40B4-BE49-F238E27FC236}">
                <a16:creationId xmlns:a16="http://schemas.microsoft.com/office/drawing/2014/main" id="{ADC86261-F90C-45E0-A168-7581A8C02C38}"/>
              </a:ext>
            </a:extLst>
          </p:cNvPr>
          <p:cNvSpPr>
            <a:spLocks/>
          </p:cNvSpPr>
          <p:nvPr userDrawn="1"/>
        </p:nvSpPr>
        <p:spPr bwMode="auto">
          <a:xfrm>
            <a:off x="32258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5">
            <a:extLst>
              <a:ext uri="{FF2B5EF4-FFF2-40B4-BE49-F238E27FC236}">
                <a16:creationId xmlns:a16="http://schemas.microsoft.com/office/drawing/2014/main" id="{504DD272-AA18-4EE6-AA29-9F6F74F23909}"/>
              </a:ext>
            </a:extLst>
          </p:cNvPr>
          <p:cNvSpPr>
            <a:spLocks/>
          </p:cNvSpPr>
          <p:nvPr userDrawn="1"/>
        </p:nvSpPr>
        <p:spPr bwMode="auto">
          <a:xfrm>
            <a:off x="36290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5">
            <a:extLst>
              <a:ext uri="{FF2B5EF4-FFF2-40B4-BE49-F238E27FC236}">
                <a16:creationId xmlns:a16="http://schemas.microsoft.com/office/drawing/2014/main" id="{8BCD198C-85D1-4065-9D67-82D3B38E1C37}"/>
              </a:ext>
            </a:extLst>
          </p:cNvPr>
          <p:cNvSpPr>
            <a:spLocks/>
          </p:cNvSpPr>
          <p:nvPr userDrawn="1"/>
        </p:nvSpPr>
        <p:spPr bwMode="auto">
          <a:xfrm>
            <a:off x="40322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5">
            <a:extLst>
              <a:ext uri="{FF2B5EF4-FFF2-40B4-BE49-F238E27FC236}">
                <a16:creationId xmlns:a16="http://schemas.microsoft.com/office/drawing/2014/main" id="{2900C489-4586-4F04-BD13-FF483556032E}"/>
              </a:ext>
            </a:extLst>
          </p:cNvPr>
          <p:cNvSpPr>
            <a:spLocks/>
          </p:cNvSpPr>
          <p:nvPr userDrawn="1"/>
        </p:nvSpPr>
        <p:spPr bwMode="auto">
          <a:xfrm>
            <a:off x="44354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5">
            <a:extLst>
              <a:ext uri="{FF2B5EF4-FFF2-40B4-BE49-F238E27FC236}">
                <a16:creationId xmlns:a16="http://schemas.microsoft.com/office/drawing/2014/main" id="{FFF75EF5-F4A4-47DF-B2E8-27AF735DAE67}"/>
              </a:ext>
            </a:extLst>
          </p:cNvPr>
          <p:cNvSpPr>
            <a:spLocks/>
          </p:cNvSpPr>
          <p:nvPr userDrawn="1"/>
        </p:nvSpPr>
        <p:spPr bwMode="auto">
          <a:xfrm>
            <a:off x="48387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5">
            <a:extLst>
              <a:ext uri="{FF2B5EF4-FFF2-40B4-BE49-F238E27FC236}">
                <a16:creationId xmlns:a16="http://schemas.microsoft.com/office/drawing/2014/main" id="{0C8AD0A5-DBDC-4519-871E-FE913951AE59}"/>
              </a:ext>
            </a:extLst>
          </p:cNvPr>
          <p:cNvSpPr>
            <a:spLocks/>
          </p:cNvSpPr>
          <p:nvPr userDrawn="1"/>
        </p:nvSpPr>
        <p:spPr bwMode="auto">
          <a:xfrm>
            <a:off x="52419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5">
            <a:extLst>
              <a:ext uri="{FF2B5EF4-FFF2-40B4-BE49-F238E27FC236}">
                <a16:creationId xmlns:a16="http://schemas.microsoft.com/office/drawing/2014/main" id="{5417658F-66B2-4FE7-A854-CC3AE0F7EB74}"/>
              </a:ext>
            </a:extLst>
          </p:cNvPr>
          <p:cNvSpPr>
            <a:spLocks/>
          </p:cNvSpPr>
          <p:nvPr userDrawn="1"/>
        </p:nvSpPr>
        <p:spPr bwMode="auto">
          <a:xfrm>
            <a:off x="56451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5">
            <a:extLst>
              <a:ext uri="{FF2B5EF4-FFF2-40B4-BE49-F238E27FC236}">
                <a16:creationId xmlns:a16="http://schemas.microsoft.com/office/drawing/2014/main" id="{A81C42B8-9501-457C-9DBC-BA397001DE6B}"/>
              </a:ext>
            </a:extLst>
          </p:cNvPr>
          <p:cNvSpPr>
            <a:spLocks/>
          </p:cNvSpPr>
          <p:nvPr userDrawn="1"/>
        </p:nvSpPr>
        <p:spPr bwMode="auto">
          <a:xfrm>
            <a:off x="60483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5">
            <a:extLst>
              <a:ext uri="{FF2B5EF4-FFF2-40B4-BE49-F238E27FC236}">
                <a16:creationId xmlns:a16="http://schemas.microsoft.com/office/drawing/2014/main" id="{1E20BB75-9E81-42DF-B4BF-5B6987919CEC}"/>
              </a:ext>
            </a:extLst>
          </p:cNvPr>
          <p:cNvSpPr>
            <a:spLocks/>
          </p:cNvSpPr>
          <p:nvPr userDrawn="1"/>
        </p:nvSpPr>
        <p:spPr bwMode="auto">
          <a:xfrm>
            <a:off x="64516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5">
            <a:extLst>
              <a:ext uri="{FF2B5EF4-FFF2-40B4-BE49-F238E27FC236}">
                <a16:creationId xmlns:a16="http://schemas.microsoft.com/office/drawing/2014/main" id="{D01EE500-D7A1-4352-BAD2-B850ACC4BC6A}"/>
              </a:ext>
            </a:extLst>
          </p:cNvPr>
          <p:cNvSpPr>
            <a:spLocks/>
          </p:cNvSpPr>
          <p:nvPr userDrawn="1"/>
        </p:nvSpPr>
        <p:spPr bwMode="auto">
          <a:xfrm>
            <a:off x="68548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5">
            <a:extLst>
              <a:ext uri="{FF2B5EF4-FFF2-40B4-BE49-F238E27FC236}">
                <a16:creationId xmlns:a16="http://schemas.microsoft.com/office/drawing/2014/main" id="{1587723F-EB9C-433F-ACA5-343CDE53B4CA}"/>
              </a:ext>
            </a:extLst>
          </p:cNvPr>
          <p:cNvSpPr>
            <a:spLocks/>
          </p:cNvSpPr>
          <p:nvPr userDrawn="1"/>
        </p:nvSpPr>
        <p:spPr bwMode="auto">
          <a:xfrm>
            <a:off x="72580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5">
            <a:extLst>
              <a:ext uri="{FF2B5EF4-FFF2-40B4-BE49-F238E27FC236}">
                <a16:creationId xmlns:a16="http://schemas.microsoft.com/office/drawing/2014/main" id="{3B89FD7D-E9C3-4C00-9808-59AAFB03163F}"/>
              </a:ext>
            </a:extLst>
          </p:cNvPr>
          <p:cNvSpPr>
            <a:spLocks/>
          </p:cNvSpPr>
          <p:nvPr userDrawn="1"/>
        </p:nvSpPr>
        <p:spPr bwMode="auto">
          <a:xfrm>
            <a:off x="76612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5">
            <a:extLst>
              <a:ext uri="{FF2B5EF4-FFF2-40B4-BE49-F238E27FC236}">
                <a16:creationId xmlns:a16="http://schemas.microsoft.com/office/drawing/2014/main" id="{6E04DD36-8E16-472A-941F-022D2E9A88A8}"/>
              </a:ext>
            </a:extLst>
          </p:cNvPr>
          <p:cNvSpPr>
            <a:spLocks/>
          </p:cNvSpPr>
          <p:nvPr userDrawn="1"/>
        </p:nvSpPr>
        <p:spPr bwMode="auto">
          <a:xfrm>
            <a:off x="80645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5">
            <a:extLst>
              <a:ext uri="{FF2B5EF4-FFF2-40B4-BE49-F238E27FC236}">
                <a16:creationId xmlns:a16="http://schemas.microsoft.com/office/drawing/2014/main" id="{12E1B3B0-875B-4233-B21E-CFCC3D054FB2}"/>
              </a:ext>
            </a:extLst>
          </p:cNvPr>
          <p:cNvSpPr>
            <a:spLocks/>
          </p:cNvSpPr>
          <p:nvPr userDrawn="1"/>
        </p:nvSpPr>
        <p:spPr bwMode="auto">
          <a:xfrm>
            <a:off x="84677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5">
            <a:extLst>
              <a:ext uri="{FF2B5EF4-FFF2-40B4-BE49-F238E27FC236}">
                <a16:creationId xmlns:a16="http://schemas.microsoft.com/office/drawing/2014/main" id="{EEFA6ADA-AE04-43D9-AEBA-6D4B6101D19D}"/>
              </a:ext>
            </a:extLst>
          </p:cNvPr>
          <p:cNvSpPr>
            <a:spLocks/>
          </p:cNvSpPr>
          <p:nvPr userDrawn="1"/>
        </p:nvSpPr>
        <p:spPr bwMode="auto">
          <a:xfrm>
            <a:off x="88709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
            <a:extLst>
              <a:ext uri="{FF2B5EF4-FFF2-40B4-BE49-F238E27FC236}">
                <a16:creationId xmlns:a16="http://schemas.microsoft.com/office/drawing/2014/main" id="{EF5B0E26-2791-4B14-B592-172C2FAC6FE5}"/>
              </a:ext>
            </a:extLst>
          </p:cNvPr>
          <p:cNvSpPr>
            <a:spLocks/>
          </p:cNvSpPr>
          <p:nvPr userDrawn="1"/>
        </p:nvSpPr>
        <p:spPr bwMode="auto">
          <a:xfrm>
            <a:off x="92741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
            <a:extLst>
              <a:ext uri="{FF2B5EF4-FFF2-40B4-BE49-F238E27FC236}">
                <a16:creationId xmlns:a16="http://schemas.microsoft.com/office/drawing/2014/main" id="{7CDA8C23-F3D0-475C-8B0B-D2483AECFAB8}"/>
              </a:ext>
            </a:extLst>
          </p:cNvPr>
          <p:cNvSpPr>
            <a:spLocks/>
          </p:cNvSpPr>
          <p:nvPr userDrawn="1"/>
        </p:nvSpPr>
        <p:spPr bwMode="auto">
          <a:xfrm>
            <a:off x="1048385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
            <a:extLst>
              <a:ext uri="{FF2B5EF4-FFF2-40B4-BE49-F238E27FC236}">
                <a16:creationId xmlns:a16="http://schemas.microsoft.com/office/drawing/2014/main" id="{A6895141-163A-4201-B333-6467D533F440}"/>
              </a:ext>
            </a:extLst>
          </p:cNvPr>
          <p:cNvSpPr>
            <a:spLocks/>
          </p:cNvSpPr>
          <p:nvPr userDrawn="1"/>
        </p:nvSpPr>
        <p:spPr bwMode="auto">
          <a:xfrm>
            <a:off x="96774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
            <a:extLst>
              <a:ext uri="{FF2B5EF4-FFF2-40B4-BE49-F238E27FC236}">
                <a16:creationId xmlns:a16="http://schemas.microsoft.com/office/drawing/2014/main" id="{96857859-9A05-4D31-8334-CDC677051A05}"/>
              </a:ext>
            </a:extLst>
          </p:cNvPr>
          <p:cNvSpPr>
            <a:spLocks/>
          </p:cNvSpPr>
          <p:nvPr userDrawn="1"/>
        </p:nvSpPr>
        <p:spPr bwMode="auto">
          <a:xfrm>
            <a:off x="100806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
            <a:extLst>
              <a:ext uri="{FF2B5EF4-FFF2-40B4-BE49-F238E27FC236}">
                <a16:creationId xmlns:a16="http://schemas.microsoft.com/office/drawing/2014/main" id="{EBBC59FD-BB44-465C-9882-47450B890D91}"/>
              </a:ext>
            </a:extLst>
          </p:cNvPr>
          <p:cNvSpPr>
            <a:spLocks/>
          </p:cNvSpPr>
          <p:nvPr userDrawn="1"/>
        </p:nvSpPr>
        <p:spPr bwMode="auto">
          <a:xfrm>
            <a:off x="1088707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5">
            <a:extLst>
              <a:ext uri="{FF2B5EF4-FFF2-40B4-BE49-F238E27FC236}">
                <a16:creationId xmlns:a16="http://schemas.microsoft.com/office/drawing/2014/main" id="{B55E93B0-6435-4CBB-9B59-5C2C61984C86}"/>
              </a:ext>
            </a:extLst>
          </p:cNvPr>
          <p:cNvSpPr>
            <a:spLocks/>
          </p:cNvSpPr>
          <p:nvPr userDrawn="1"/>
        </p:nvSpPr>
        <p:spPr bwMode="auto">
          <a:xfrm>
            <a:off x="11290300"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5">
            <a:extLst>
              <a:ext uri="{FF2B5EF4-FFF2-40B4-BE49-F238E27FC236}">
                <a16:creationId xmlns:a16="http://schemas.microsoft.com/office/drawing/2014/main" id="{CB08B145-8F37-4A8A-A4CE-4438007E168A}"/>
              </a:ext>
            </a:extLst>
          </p:cNvPr>
          <p:cNvSpPr>
            <a:spLocks/>
          </p:cNvSpPr>
          <p:nvPr userDrawn="1"/>
        </p:nvSpPr>
        <p:spPr bwMode="auto">
          <a:xfrm>
            <a:off x="11693525"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5">
            <a:extLst>
              <a:ext uri="{FF2B5EF4-FFF2-40B4-BE49-F238E27FC236}">
                <a16:creationId xmlns:a16="http://schemas.microsoft.com/office/drawing/2014/main" id="{3B0D020A-90FC-400F-B7B5-63FC994068E4}"/>
              </a:ext>
            </a:extLst>
          </p:cNvPr>
          <p:cNvSpPr>
            <a:spLocks/>
          </p:cNvSpPr>
          <p:nvPr userDrawn="1"/>
        </p:nvSpPr>
        <p:spPr bwMode="auto">
          <a:xfrm>
            <a:off x="12096738" y="6263821"/>
            <a:ext cx="101092" cy="265431"/>
          </a:xfrm>
          <a:custGeom>
            <a:avLst/>
            <a:gdLst>
              <a:gd name="T0" fmla="*/ 0 w 314"/>
              <a:gd name="T1" fmla="*/ 1332 h 1332"/>
              <a:gd name="T2" fmla="*/ 0 w 314"/>
              <a:gd name="T3" fmla="*/ 1332 h 1332"/>
              <a:gd name="T4" fmla="*/ 314 w 314"/>
              <a:gd name="T5" fmla="*/ 1332 h 1332"/>
              <a:gd name="T6" fmla="*/ 314 w 314"/>
              <a:gd name="T7" fmla="*/ 0 h 1332"/>
              <a:gd name="T8" fmla="*/ 0 w 314"/>
              <a:gd name="T9" fmla="*/ 0 h 1332"/>
              <a:gd name="T10" fmla="*/ 0 w 314"/>
              <a:gd name="T11" fmla="*/ 1332 h 1332"/>
            </a:gdLst>
            <a:ahLst/>
            <a:cxnLst>
              <a:cxn ang="0">
                <a:pos x="T0" y="T1"/>
              </a:cxn>
              <a:cxn ang="0">
                <a:pos x="T2" y="T3"/>
              </a:cxn>
              <a:cxn ang="0">
                <a:pos x="T4" y="T5"/>
              </a:cxn>
              <a:cxn ang="0">
                <a:pos x="T6" y="T7"/>
              </a:cxn>
              <a:cxn ang="0">
                <a:pos x="T8" y="T9"/>
              </a:cxn>
              <a:cxn ang="0">
                <a:pos x="T10" y="T11"/>
              </a:cxn>
            </a:cxnLst>
            <a:rect l="0" t="0" r="r" b="b"/>
            <a:pathLst>
              <a:path w="314" h="1332">
                <a:moveTo>
                  <a:pt x="0" y="1332"/>
                </a:moveTo>
                <a:lnTo>
                  <a:pt x="0" y="1332"/>
                </a:lnTo>
                <a:lnTo>
                  <a:pt x="314" y="1332"/>
                </a:lnTo>
                <a:lnTo>
                  <a:pt x="314" y="0"/>
                </a:lnTo>
                <a:lnTo>
                  <a:pt x="0" y="0"/>
                </a:lnTo>
                <a:lnTo>
                  <a:pt x="0" y="1332"/>
                </a:lnTo>
                <a:close/>
              </a:path>
            </a:pathLst>
          </a:custGeom>
          <a:solidFill>
            <a:srgbClr val="D6D73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ottom Pattern Black">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a:t>Insert Text Here</a:t>
            </a:r>
          </a:p>
        </p:txBody>
      </p:sp>
      <p:pic>
        <p:nvPicPr>
          <p:cNvPr id="3" name="Picture 2">
            <a:extLst>
              <a:ext uri="{FF2B5EF4-FFF2-40B4-BE49-F238E27FC236}">
                <a16:creationId xmlns:a16="http://schemas.microsoft.com/office/drawing/2014/main" id="{9C8B4846-4E60-4E5B-9695-28F923D1D76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tx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91440" tIns="0" rIns="9144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91440" tIns="0" rIns="91440" bIns="0">
            <a:noAutofit/>
          </a:bodyPr>
          <a:lstStyle>
            <a:lvl1pPr marL="0" indent="0" algn="l">
              <a:spcBef>
                <a:spcPts val="0"/>
              </a:spcBef>
              <a:spcAft>
                <a:spcPts val="0"/>
              </a:spcAft>
              <a:buFont typeface="Arial" panose="020B0604020202020204" pitchFamily="34" charset="0"/>
              <a:buNone/>
              <a:defRPr lang="en-US" sz="1800" kern="1200" dirty="0">
                <a:solidFill>
                  <a:schemeClr val="bg2"/>
                </a:solidFill>
                <a:latin typeface="+mn-lt"/>
                <a:ea typeface="+mn-ea"/>
                <a:cs typeface="+mn-cs"/>
              </a:defRPr>
            </a:lvl1pPr>
          </a:lstStyle>
          <a:p>
            <a:pPr lvl="0"/>
            <a:r>
              <a:rPr lang="en-US"/>
              <a:t>Insert content here</a:t>
            </a:r>
          </a:p>
        </p:txBody>
      </p:sp>
      <p:pic>
        <p:nvPicPr>
          <p:cNvPr id="3" name="Picture 2">
            <a:extLst>
              <a:ext uri="{FF2B5EF4-FFF2-40B4-BE49-F238E27FC236}">
                <a16:creationId xmlns:a16="http://schemas.microsoft.com/office/drawing/2014/main" id="{8D8AAE41-A985-425A-934D-615BBE36028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5400000">
            <a:off x="5753100" y="419100"/>
            <a:ext cx="685800" cy="12192000"/>
          </a:xfrm>
          <a:prstGeom prst="rect">
            <a:avLst/>
          </a:prstGeom>
        </p:spPr>
      </p:pic>
    </p:spTree>
    <p:extLst>
      <p:ext uri="{BB962C8B-B14F-4D97-AF65-F5344CB8AC3E}">
        <p14:creationId xmlns:p14="http://schemas.microsoft.com/office/powerpoint/2010/main" val="2499009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10/29/2023</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702" r:id="rId3"/>
    <p:sldLayoutId id="2147483699" r:id="rId4"/>
    <p:sldLayoutId id="2147483701" r:id="rId5"/>
    <p:sldLayoutId id="2147483700" r:id="rId6"/>
    <p:sldLayoutId id="2147483703" r:id="rId7"/>
    <p:sldLayoutId id="2147483690" r:id="rId8"/>
    <p:sldLayoutId id="2147483704" r:id="rId9"/>
    <p:sldLayoutId id="2147483691"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odr.dc.gov/book/manual-accommodating-employees-disabilities/types-reasonable-accommodation" TargetMode="External"/><Relationship Id="rId7" Type="http://schemas.openxmlformats.org/officeDocument/2006/relationships/hyperlink" Target="https://www.ada.gov/" TargetMode="Externa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hyperlink" Target="https://www.dol.gov/agencies/odep/program-areas/employers/accommodations" TargetMode="External"/><Relationship Id="rId5" Type="http://schemas.openxmlformats.org/officeDocument/2006/relationships/hyperlink" Target="https://www.eeoc.gov/laws/guidance/enforcement-guidance-reasonable-accommodation-and-undue-hardship-under-ada" TargetMode="External"/><Relationship Id="rId4" Type="http://schemas.openxmlformats.org/officeDocument/2006/relationships/hyperlink" Target="https://odr.dc.gov/book/manual-accommodating-employees-disabilities/when-can-district-deny-accommodation"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www.boia.org/blog/tips-for-creating-accessibility-personas" TargetMode="External"/><Relationship Id="rId3" Type="http://schemas.openxmlformats.org/officeDocument/2006/relationships/image" Target="../media/image15.png"/><Relationship Id="rId7" Type="http://schemas.openxmlformats.org/officeDocument/2006/relationships/hyperlink" Target="https://uit.stanford.edu/accessibility/design-persona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alphagov.github.io/accessibility-personas/" TargetMode="External"/><Relationship Id="rId5" Type="http://schemas.openxmlformats.org/officeDocument/2006/relationships/hyperlink" Target="https://medium.com/swlh/personas-with-disabilities-9da8d12f1255" TargetMode="External"/><Relationship Id="rId4" Type="http://schemas.openxmlformats.org/officeDocument/2006/relationships/hyperlink" Target="https://uxdesign.cc/creating-accessibility-personas-e7749d4096b4"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hyperlink" Target="https://pva.org/news-and-media-center/recent-news/americans-with-disabilities-act-ada-myths-and-f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alsoweb.org/what-is-ada-compliance/" TargetMode="External"/><Relationship Id="rId5" Type="http://schemas.openxmlformats.org/officeDocument/2006/relationships/hyperlink" Target="https://www.afb.org/research-and-initiatives/employment/workplace-tech-study/accommodations-and-accessibility" TargetMode="External"/><Relationship Id="rId4" Type="http://schemas.openxmlformats.org/officeDocument/2006/relationships/hyperlink" Target="https://askjan.org/publications/employers/employers-guide.cf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B5918A-B344-7035-2AD1-ED9B2EB13225}"/>
              </a:ext>
            </a:extLst>
          </p:cNvPr>
          <p:cNvSpPr txBox="1"/>
          <p:nvPr/>
        </p:nvSpPr>
        <p:spPr>
          <a:xfrm>
            <a:off x="8068734" y="6488668"/>
            <a:ext cx="4123266" cy="369332"/>
          </a:xfrm>
          <a:prstGeom prst="rect">
            <a:avLst/>
          </a:prstGeom>
          <a:noFill/>
        </p:spPr>
        <p:txBody>
          <a:bodyPr wrap="square" rtlCol="0">
            <a:spAutoFit/>
          </a:bodyPr>
          <a:lstStyle/>
          <a:p>
            <a:r>
              <a:rPr lang="en-US" dirty="0"/>
              <a:t>Erissa Duvall - https://linktr.ee/corgidev</a:t>
            </a:r>
          </a:p>
        </p:txBody>
      </p:sp>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ctrTitle" idx="4294967295"/>
          </p:nvPr>
        </p:nvSpPr>
        <p:spPr>
          <a:xfrm>
            <a:off x="3674533" y="2311400"/>
            <a:ext cx="8227907" cy="2235200"/>
          </a:xfrm>
        </p:spPr>
        <p:txBody>
          <a:bodyPr anchor="ctr">
            <a:noAutofit/>
          </a:bodyPr>
          <a:lstStyle/>
          <a:p>
            <a:pPr eaLnBrk="1" hangingPunct="1"/>
            <a:r>
              <a:rPr lang="en-US" altLang="en-US" b="1" dirty="0">
                <a:solidFill>
                  <a:srgbClr val="01C2D1"/>
                </a:solidFill>
              </a:rPr>
              <a:t>R</a:t>
            </a:r>
            <a:r>
              <a:rPr lang="en-US" altLang="en-US" b="1" dirty="0"/>
              <a:t>easonable</a:t>
            </a:r>
            <a:r>
              <a:rPr lang="en-US" altLang="en-US" dirty="0"/>
              <a:t> </a:t>
            </a:r>
            <a:r>
              <a:rPr lang="en-US" altLang="en-US" b="1" dirty="0">
                <a:solidFill>
                  <a:srgbClr val="FE4387"/>
                </a:solidFill>
              </a:rPr>
              <a:t>A</a:t>
            </a:r>
            <a:r>
              <a:rPr lang="en-US" altLang="en-US" b="1" dirty="0"/>
              <a:t>ccommodations in the Workplace</a:t>
            </a:r>
            <a:endParaRPr lang="en-US" altLang="en-US" b="1" dirty="0">
              <a:latin typeface="+mn-lt"/>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pic>
        <p:nvPicPr>
          <p:cNvPr id="12" name="Picture 11" descr="A large German Shepard dog curled up in a way too small fluffy dog bed and somehow comfy enough to be asleep.">
            <a:extLst>
              <a:ext uri="{FF2B5EF4-FFF2-40B4-BE49-F238E27FC236}">
                <a16:creationId xmlns:a16="http://schemas.microsoft.com/office/drawing/2014/main" id="{36622EA4-A45D-1C12-3C49-CD5938D4D4F9}"/>
              </a:ext>
            </a:extLst>
          </p:cNvPr>
          <p:cNvPicPr>
            <a:picLocks noChangeAspect="1"/>
          </p:cNvPicPr>
          <p:nvPr/>
        </p:nvPicPr>
        <p:blipFill>
          <a:blip r:embed="rId3"/>
          <a:stretch>
            <a:fillRect/>
          </a:stretch>
        </p:blipFill>
        <p:spPr>
          <a:xfrm>
            <a:off x="6590645" y="1021658"/>
            <a:ext cx="5074772" cy="3937819"/>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48929" y="1327355"/>
            <a:ext cx="5447071" cy="4501943"/>
          </a:xfrm>
        </p:spPr>
        <p:txBody>
          <a:bodyPr>
            <a:noAutofit/>
          </a:bodyPr>
          <a:lstStyle/>
          <a:p>
            <a:pPr marL="285750" indent="-285750">
              <a:buFont typeface="Arial" panose="020B0604020202020204" pitchFamily="34" charset="0"/>
              <a:buChar char="•"/>
            </a:pPr>
            <a:r>
              <a:rPr lang="en-US" altLang="en-US" sz="1800" dirty="0">
                <a:solidFill>
                  <a:schemeClr val="bg1"/>
                </a:solidFill>
              </a:rPr>
              <a:t>Find a primary physician and build a rapport with them.</a:t>
            </a:r>
          </a:p>
          <a:p>
            <a:pPr marL="285750" indent="-285750">
              <a:buFont typeface="Arial" panose="020B0604020202020204" pitchFamily="34" charset="0"/>
              <a:buChar char="•"/>
            </a:pPr>
            <a:r>
              <a:rPr lang="en-US" altLang="en-US" sz="1800" dirty="0">
                <a:solidFill>
                  <a:schemeClr val="bg1"/>
                </a:solidFill>
              </a:rPr>
              <a:t>If you can, try to get a formal diagnosis and/or accommodation note from a physician.</a:t>
            </a:r>
          </a:p>
          <a:p>
            <a:pPr marL="285750" indent="-285750">
              <a:buFont typeface="Arial" panose="020B0604020202020204" pitchFamily="34" charset="0"/>
              <a:buChar char="•"/>
            </a:pPr>
            <a:r>
              <a:rPr lang="en-US" altLang="en-US" sz="1800" dirty="0">
                <a:solidFill>
                  <a:schemeClr val="bg1"/>
                </a:solidFill>
              </a:rPr>
              <a:t>Identify a variety of options.</a:t>
            </a:r>
          </a:p>
          <a:p>
            <a:pPr marL="285750" indent="-285750">
              <a:buFont typeface="Arial" panose="020B0604020202020204" pitchFamily="34" charset="0"/>
              <a:buChar char="•"/>
            </a:pPr>
            <a:r>
              <a:rPr lang="en-US" sz="1800" dirty="0">
                <a:solidFill>
                  <a:schemeClr val="bg1"/>
                </a:solidFill>
              </a:rPr>
              <a:t>Be open to compromise.</a:t>
            </a:r>
          </a:p>
          <a:p>
            <a:pPr marL="285750" indent="-285750">
              <a:buFont typeface="Arial" panose="020B0604020202020204" pitchFamily="34" charset="0"/>
              <a:buChar char="•"/>
            </a:pPr>
            <a:r>
              <a:rPr lang="en-US" sz="1800" dirty="0">
                <a:solidFill>
                  <a:schemeClr val="bg1"/>
                </a:solidFill>
              </a:rPr>
              <a:t>Identify if your company has a formal procedure.</a:t>
            </a:r>
          </a:p>
          <a:p>
            <a:pPr marL="285750" indent="-285750">
              <a:buFont typeface="Arial" panose="020B0604020202020204" pitchFamily="34" charset="0"/>
              <a:buChar char="•"/>
            </a:pPr>
            <a:r>
              <a:rPr lang="en-US" sz="1800" dirty="0">
                <a:solidFill>
                  <a:schemeClr val="bg1"/>
                </a:solidFill>
              </a:rPr>
              <a:t>Remember that not all companies are required to follow ADA regulations, even if they really should.</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48929" y="715962"/>
            <a:ext cx="5447071" cy="611393"/>
          </a:xfrm>
        </p:spPr>
        <p:txBody>
          <a:bodyPr/>
          <a:lstStyle/>
          <a:p>
            <a:r>
              <a:rPr lang="en-US" sz="3200" dirty="0">
                <a:solidFill>
                  <a:schemeClr val="bg1"/>
                </a:solidFill>
              </a:rPr>
              <a:t>Tips for RA Requestors</a:t>
            </a:r>
          </a:p>
        </p:txBody>
      </p:sp>
    </p:spTree>
    <p:extLst>
      <p:ext uri="{BB962C8B-B14F-4D97-AF65-F5344CB8AC3E}">
        <p14:creationId xmlns:p14="http://schemas.microsoft.com/office/powerpoint/2010/main" val="1612377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pic>
        <p:nvPicPr>
          <p:cNvPr id="12" name="Picture Placeholder 11" descr="A cat laying across someone's arm staring into the camera. The room is dim and the cats eyes are lit up giving them an evil glare appearance.">
            <a:extLst>
              <a:ext uri="{FF2B5EF4-FFF2-40B4-BE49-F238E27FC236}">
                <a16:creationId xmlns:a16="http://schemas.microsoft.com/office/drawing/2014/main" id="{A6460927-14E1-C5B0-D2C0-58C99885E390}"/>
              </a:ext>
            </a:extLst>
          </p:cNvPr>
          <p:cNvPicPr>
            <a:picLocks noGrp="1" noChangeAspect="1"/>
          </p:cNvPicPr>
          <p:nvPr>
            <p:ph type="pic" sz="quarter" idx="10"/>
          </p:nvPr>
        </p:nvPicPr>
        <p:blipFill>
          <a:blip r:embed="rId3"/>
          <a:srcRect l="5293" r="5293"/>
          <a:stretch>
            <a:fillRect/>
          </a:stretch>
        </p:blipFill>
        <p:spPr>
          <a:xfrm>
            <a:off x="7197213" y="538982"/>
            <a:ext cx="4572000" cy="5113336"/>
          </a:xfr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04684" y="1028702"/>
            <a:ext cx="6253316" cy="5113336"/>
          </a:xfrm>
        </p:spPr>
        <p:txBody>
          <a:bodyPr>
            <a:noAutofit/>
          </a:bodyPr>
          <a:lstStyle/>
          <a:p>
            <a:pPr marL="176213" indent="-176213">
              <a:buFont typeface="Arial" panose="020B0604020202020204" pitchFamily="34" charset="0"/>
              <a:buChar char="•"/>
            </a:pPr>
            <a:r>
              <a:rPr lang="en-US" altLang="en-US" sz="1800" dirty="0"/>
              <a:t>View disability through the social model</a:t>
            </a:r>
          </a:p>
          <a:p>
            <a:pPr marL="176213" indent="-176213">
              <a:buFont typeface="Arial" panose="020B0604020202020204" pitchFamily="34" charset="0"/>
              <a:buChar char="•"/>
            </a:pPr>
            <a:r>
              <a:rPr lang="en-US" altLang="en-US" sz="1800" dirty="0"/>
              <a:t>Require no/minimal medical information from requestor</a:t>
            </a:r>
          </a:p>
          <a:p>
            <a:pPr marL="176213" indent="-176213">
              <a:buFont typeface="Arial" panose="020B0604020202020204" pitchFamily="34" charset="0"/>
              <a:buChar char="•"/>
            </a:pPr>
            <a:r>
              <a:rPr lang="en-US" altLang="en-US" sz="1800" dirty="0"/>
              <a:t>Minimize how much info is provided to involved parties</a:t>
            </a:r>
          </a:p>
          <a:p>
            <a:pPr marL="176213" lvl="1" indent="-176213"/>
            <a:r>
              <a:rPr lang="en-US" b="1" dirty="0"/>
              <a:t>Build Accessibility personas with suggested recommendations to help give you a starting point.</a:t>
            </a:r>
          </a:p>
          <a:p>
            <a:pPr marL="176213" lvl="1" indent="-176213"/>
            <a:r>
              <a:rPr lang="en-US" b="1" dirty="0"/>
              <a:t>Gain a general understanding of how some assistive technologies (hardware/software) benefit users.</a:t>
            </a:r>
          </a:p>
          <a:p>
            <a:pPr marL="176213" lvl="1" indent="-176213"/>
            <a:r>
              <a:rPr lang="en-US" sz="1800" b="1" dirty="0"/>
              <a:t>Involve IT and facilities management departments in the discussions since some accommodations could involve these groups.</a:t>
            </a:r>
          </a:p>
          <a:p>
            <a:pPr marL="176213" lvl="1" indent="-176213"/>
            <a:r>
              <a:rPr lang="en-US" sz="1800" b="1" dirty="0"/>
              <a:t>Have a clearly documented process that includes employees, contractors, applicants, and interviewees.</a:t>
            </a:r>
          </a:p>
          <a:p>
            <a:pPr marL="176213" lvl="1" indent="-176213"/>
            <a:r>
              <a:rPr lang="en-US" sz="1800" b="1" dirty="0"/>
              <a:t>Make sure the documentation and overall process is accessible to all the aforementioned individuals.</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04684" y="398207"/>
            <a:ext cx="5491316" cy="560438"/>
          </a:xfrm>
        </p:spPr>
        <p:txBody>
          <a:bodyPr/>
          <a:lstStyle/>
          <a:p>
            <a:r>
              <a:rPr lang="en-US" sz="3200" dirty="0"/>
              <a:t>Tips for RA Professionals</a:t>
            </a:r>
          </a:p>
        </p:txBody>
      </p:sp>
    </p:spTree>
    <p:extLst>
      <p:ext uri="{BB962C8B-B14F-4D97-AF65-F5344CB8AC3E}">
        <p14:creationId xmlns:p14="http://schemas.microsoft.com/office/powerpoint/2010/main" val="1756734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B2E58"/>
        </a:solidFill>
        <a:effectLst/>
      </p:bgPr>
    </p:bg>
    <p:spTree>
      <p:nvGrpSpPr>
        <p:cNvPr id="1" name=""/>
        <p:cNvGrpSpPr/>
        <p:nvPr/>
      </p:nvGrpSpPr>
      <p:grpSpPr>
        <a:xfrm>
          <a:off x="0" y="0"/>
          <a:ext cx="0" cy="0"/>
          <a:chOff x="0" y="0"/>
          <a:chExt cx="0" cy="0"/>
        </a:xfrm>
      </p:grpSpPr>
      <p:pic>
        <p:nvPicPr>
          <p:cNvPr id="12" name="Picture Placeholder 11" descr="A cat laying across someone's arm staring into the camera. The room is dim and the cats eyes are lit up giving them an evil glare appearance.">
            <a:extLst>
              <a:ext uri="{FF2B5EF4-FFF2-40B4-BE49-F238E27FC236}">
                <a16:creationId xmlns:a16="http://schemas.microsoft.com/office/drawing/2014/main" id="{A6460927-14E1-C5B0-D2C0-58C99885E390}"/>
              </a:ext>
            </a:extLst>
          </p:cNvPr>
          <p:cNvPicPr>
            <a:picLocks noGrp="1" noChangeAspect="1"/>
          </p:cNvPicPr>
          <p:nvPr>
            <p:ph type="pic" sz="quarter" idx="10"/>
          </p:nvPr>
        </p:nvPicPr>
        <p:blipFill>
          <a:blip r:embed="rId3"/>
          <a:srcRect l="5293" r="5293"/>
          <a:stretch>
            <a:fillRect/>
          </a:stretch>
        </p:blipFill>
        <p:spPr>
          <a:xfrm>
            <a:off x="7197213" y="538982"/>
            <a:ext cx="4572000" cy="5113336"/>
          </a:xfr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04684" y="1415845"/>
            <a:ext cx="6253316" cy="4726192"/>
          </a:xfrm>
        </p:spPr>
        <p:txBody>
          <a:bodyPr>
            <a:noAutofit/>
          </a:bodyPr>
          <a:lstStyle/>
          <a:p>
            <a:pPr marL="176213" lvl="1" indent="-176213"/>
            <a:r>
              <a:rPr lang="en-US" b="1" dirty="0"/>
              <a:t>Have an accessibility procurement policy for all software and hardware used by the company.</a:t>
            </a:r>
          </a:p>
          <a:p>
            <a:pPr marL="176213" lvl="1" indent="-176213"/>
            <a:r>
              <a:rPr lang="en-US" b="1" dirty="0"/>
              <a:t>Have general Accessibility policies to help make your products, facilities, and more accessible from the ground up.</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04684" y="398207"/>
            <a:ext cx="5491316" cy="560438"/>
          </a:xfrm>
        </p:spPr>
        <p:txBody>
          <a:bodyPr/>
          <a:lstStyle/>
          <a:p>
            <a:r>
              <a:rPr lang="en-US" sz="3200" dirty="0"/>
              <a:t>Tips for RA Professionals Continued</a:t>
            </a:r>
          </a:p>
        </p:txBody>
      </p:sp>
    </p:spTree>
    <p:extLst>
      <p:ext uri="{BB962C8B-B14F-4D97-AF65-F5344CB8AC3E}">
        <p14:creationId xmlns:p14="http://schemas.microsoft.com/office/powerpoint/2010/main" val="184474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1" name="Picture Placeholder 4" descr="Tricolor corgi lazily laying across a fluffy, donut shaped dog bed with his large Lamb Chop stuffed animal that is nearly the same size as him.">
            <a:extLst>
              <a:ext uri="{FF2B5EF4-FFF2-40B4-BE49-F238E27FC236}">
                <a16:creationId xmlns:a16="http://schemas.microsoft.com/office/drawing/2014/main" id="{97FF6744-6CBA-AA52-D89C-F9432441BE75}"/>
              </a:ext>
            </a:extLst>
          </p:cNvPr>
          <p:cNvPicPr>
            <a:picLocks noGrp="1" noChangeAspect="1"/>
          </p:cNvPicPr>
          <p:nvPr>
            <p:ph type="pic" sz="quarter" idx="10"/>
          </p:nvPr>
        </p:nvPicPr>
        <p:blipFill>
          <a:blip r:embed="rId2"/>
          <a:srcRect l="16470" r="16470"/>
          <a:stretch>
            <a:fillRect/>
          </a:stretch>
        </p:blipFill>
        <p:spPr>
          <a:xfrm>
            <a:off x="7905135" y="1358473"/>
            <a:ext cx="3878826" cy="4338089"/>
          </a:xfr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878580"/>
            <a:ext cx="5334000" cy="3303020"/>
          </a:xfrm>
        </p:spPr>
        <p:txBody>
          <a:bodyPr>
            <a:normAutofit/>
          </a:bodyPr>
          <a:lstStyle/>
          <a:p>
            <a:pPr marL="342900" indent="-342900">
              <a:buFont typeface="Arial" panose="020B0604020202020204" pitchFamily="34" charset="0"/>
              <a:buChar char="•"/>
            </a:pPr>
            <a:r>
              <a:rPr lang="en-US" dirty="0">
                <a:solidFill>
                  <a:schemeClr val="bg1"/>
                </a:solidFill>
              </a:rPr>
              <a:t>Positive image to all within and around</a:t>
            </a:r>
          </a:p>
          <a:p>
            <a:pPr marL="342900" indent="-342900">
              <a:buFont typeface="Arial" panose="020B0604020202020204" pitchFamily="34" charset="0"/>
              <a:buChar char="•"/>
            </a:pPr>
            <a:r>
              <a:rPr lang="en-US" dirty="0">
                <a:solidFill>
                  <a:schemeClr val="bg1"/>
                </a:solidFill>
              </a:rPr>
              <a:t>Builds a welcoming environment</a:t>
            </a:r>
          </a:p>
          <a:p>
            <a:pPr marL="342900" indent="-342900">
              <a:buFont typeface="Arial" panose="020B0604020202020204" pitchFamily="34" charset="0"/>
              <a:buChar char="•"/>
            </a:pPr>
            <a:r>
              <a:rPr lang="en-US" dirty="0">
                <a:solidFill>
                  <a:schemeClr val="bg1"/>
                </a:solidFill>
              </a:rPr>
              <a:t>Encourages productivity</a:t>
            </a:r>
          </a:p>
          <a:p>
            <a:pPr marL="342900" indent="-342900">
              <a:buFont typeface="Arial" panose="020B0604020202020204" pitchFamily="34" charset="0"/>
              <a:buChar char="•"/>
            </a:pPr>
            <a:r>
              <a:rPr lang="en-US" dirty="0">
                <a:solidFill>
                  <a:schemeClr val="bg1"/>
                </a:solidFill>
              </a:rPr>
              <a:t>Encourages diversity</a:t>
            </a:r>
          </a:p>
          <a:p>
            <a:pPr marL="342900" indent="-342900">
              <a:buFont typeface="Arial" panose="020B0604020202020204" pitchFamily="34" charset="0"/>
              <a:buChar char="•"/>
            </a:pPr>
            <a:r>
              <a:rPr lang="en-US" dirty="0">
                <a:solidFill>
                  <a:schemeClr val="bg1"/>
                </a:solidFill>
              </a:rPr>
              <a:t>Encourages innovation</a:t>
            </a: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2"/>
            <a:ext cx="7703574" cy="960438"/>
          </a:xfrm>
        </p:spPr>
        <p:txBody>
          <a:bodyPr/>
          <a:lstStyle/>
          <a:p>
            <a:r>
              <a:rPr lang="en-US" sz="3200" dirty="0">
                <a:solidFill>
                  <a:schemeClr val="accent2"/>
                </a:solidFill>
              </a:rPr>
              <a:t>Benefits of an Inclusive RA Policy and Accessible Workplace</a:t>
            </a:r>
            <a:endParaRPr lang="en-US" sz="3200" dirty="0"/>
          </a:p>
        </p:txBody>
      </p:sp>
    </p:spTree>
    <p:extLst>
      <p:ext uri="{BB962C8B-B14F-4D97-AF65-F5344CB8AC3E}">
        <p14:creationId xmlns:p14="http://schemas.microsoft.com/office/powerpoint/2010/main" val="1142933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2"/>
          <a:stretch>
            <a:fillRect/>
          </a:stretch>
        </p:blipFill>
        <p:spPr>
          <a:xfrm>
            <a:off x="6853247" y="1777490"/>
            <a:ext cx="5132460" cy="3157367"/>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132114"/>
            <a:ext cx="6229132" cy="5021943"/>
          </a:xfrm>
        </p:spPr>
        <p:txBody>
          <a:bodyPr>
            <a:noAutofit/>
          </a:bodyPr>
          <a:lstStyle/>
          <a:p>
            <a:r>
              <a:rPr lang="en-US" sz="1800" dirty="0"/>
              <a:t>Government RA Documentation</a:t>
            </a:r>
          </a:p>
          <a:p>
            <a:pPr marL="342900" indent="-342900">
              <a:buFont typeface="Arial" panose="020B0604020202020204" pitchFamily="34" charset="0"/>
              <a:buChar char="•"/>
            </a:pPr>
            <a:r>
              <a:rPr lang="en-US" sz="1800" b="0" dirty="0">
                <a:solidFill>
                  <a:schemeClr val="accent2">
                    <a:lumMod val="20000"/>
                    <a:lumOff val="80000"/>
                  </a:schemeClr>
                </a:solidFill>
                <a:hlinkClick r:id="rId3">
                  <a:extLst>
                    <a:ext uri="{A12FA001-AC4F-418D-AE19-62706E023703}">
                      <ahyp:hlinkClr xmlns:ahyp="http://schemas.microsoft.com/office/drawing/2018/hyperlinkcolor" val="tx"/>
                    </a:ext>
                  </a:extLst>
                </a:hlinkClick>
              </a:rPr>
              <a:t>Types of Reasonable Accommodation | Office of Disability Rights (ODR)</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When Can the District Deny an Accommodation? | Office of Disability Rights (ODR)</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Enforcement Guidance on Reasonable Accommodation and Undue Hardship under the ADA | U.S. Equal Employment Opportunity Commission (EEOC)</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Accommodations | U.S. Department of Labor (DOL)</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The Americans with Disabilities Act | ADA</a:t>
            </a:r>
            <a:endParaRPr lang="en-US" sz="1800"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558290"/>
            <a:ext cx="8564129" cy="428680"/>
          </a:xfrm>
        </p:spPr>
        <p:txBody>
          <a:bodyPr/>
          <a:lstStyle/>
          <a:p>
            <a:r>
              <a:rPr lang="en-US" sz="3200" dirty="0"/>
              <a:t>RA Resources</a:t>
            </a:r>
          </a:p>
        </p:txBody>
      </p:sp>
    </p:spTree>
    <p:extLst>
      <p:ext uri="{BB962C8B-B14F-4D97-AF65-F5344CB8AC3E}">
        <p14:creationId xmlns:p14="http://schemas.microsoft.com/office/powerpoint/2010/main" val="2038825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3"/>
          <a:stretch>
            <a:fillRect/>
          </a:stretch>
        </p:blipFill>
        <p:spPr>
          <a:xfrm>
            <a:off x="6616481" y="1777490"/>
            <a:ext cx="5369226" cy="3303020"/>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992365" cy="4748667"/>
          </a:xfrm>
        </p:spPr>
        <p:txBody>
          <a:bodyPr>
            <a:noAutofit/>
          </a:bodyPr>
          <a:lstStyle/>
          <a:p>
            <a:r>
              <a:rPr lang="en-US" sz="1800" dirty="0"/>
              <a:t>Accessibility Personas</a:t>
            </a:r>
          </a:p>
          <a:p>
            <a:pPr marL="342900" indent="-342900">
              <a:buFont typeface="Arial" panose="020B0604020202020204" pitchFamily="34" charset="0"/>
              <a:buChar char="•"/>
            </a:pPr>
            <a:r>
              <a:rPr lang="en-US" sz="1800"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Creating accessibility personas. | by Alicia Crowther | UX Collective</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Personas with Disabilities. Some people love personas. Some people… | by Sheri Byrne-Haber, CPACC | The Startup | Medium</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Accessibility Personas | UK Government Digital Service GitHub</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Design Personas: Digital Accessibility Recommendations for Interactive Designs | Office of Digital Accessibility | Stanford University</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8">
                  <a:extLst>
                    <a:ext uri="{A12FA001-AC4F-418D-AE19-62706E023703}">
                      <ahyp:hlinkClr xmlns:ahyp="http://schemas.microsoft.com/office/drawing/2018/hyperlinkcolor" val="tx"/>
                    </a:ext>
                  </a:extLst>
                </a:hlinkClick>
              </a:rPr>
              <a:t>Tips for Creating Accessibility Personas | Bureau of Internet Accessibility</a:t>
            </a:r>
            <a:endParaRPr lang="en-US" sz="1800"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715962"/>
            <a:ext cx="6502399" cy="546782"/>
          </a:xfrm>
        </p:spPr>
        <p:txBody>
          <a:bodyPr/>
          <a:lstStyle/>
          <a:p>
            <a:r>
              <a:rPr lang="en-US" sz="3200" dirty="0"/>
              <a:t>RA Resources Continued</a:t>
            </a:r>
          </a:p>
        </p:txBody>
      </p:sp>
    </p:spTree>
    <p:extLst>
      <p:ext uri="{BB962C8B-B14F-4D97-AF65-F5344CB8AC3E}">
        <p14:creationId xmlns:p14="http://schemas.microsoft.com/office/powerpoint/2010/main" val="2924749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descr="Side profile of a fluffy cat sitting in front of a laptop as though he is working on it.">
            <a:extLst>
              <a:ext uri="{FF2B5EF4-FFF2-40B4-BE49-F238E27FC236}">
                <a16:creationId xmlns:a16="http://schemas.microsoft.com/office/drawing/2014/main" id="{8FF40D81-0081-8510-2522-AF8897C0B3EA}"/>
              </a:ext>
            </a:extLst>
          </p:cNvPr>
          <p:cNvPicPr>
            <a:picLocks noChangeAspect="1"/>
          </p:cNvPicPr>
          <p:nvPr/>
        </p:nvPicPr>
        <p:blipFill>
          <a:blip r:embed="rId3"/>
          <a:stretch>
            <a:fillRect/>
          </a:stretch>
        </p:blipFill>
        <p:spPr>
          <a:xfrm>
            <a:off x="6616481" y="1777490"/>
            <a:ext cx="5369226" cy="3303020"/>
          </a:xfrm>
          <a:prstGeom prst="rect">
            <a:avLst/>
          </a:prstGeom>
        </p:spPr>
      </p:pic>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624115" y="1393370"/>
            <a:ext cx="5992365" cy="4748667"/>
          </a:xfrm>
        </p:spPr>
        <p:txBody>
          <a:bodyPr>
            <a:noAutofit/>
          </a:bodyPr>
          <a:lstStyle/>
          <a:p>
            <a:r>
              <a:rPr lang="en-US" sz="1800" dirty="0"/>
              <a:t>Additional RA Documentation</a:t>
            </a:r>
          </a:p>
          <a:p>
            <a:pPr marL="342900" indent="-342900">
              <a:buFont typeface="Arial" panose="020B0604020202020204" pitchFamily="34" charset="0"/>
              <a:buChar char="•"/>
            </a:pPr>
            <a:r>
              <a:rPr lang="en-US" sz="1800" b="0" dirty="0">
                <a:solidFill>
                  <a:schemeClr val="accent2">
                    <a:lumMod val="20000"/>
                    <a:lumOff val="80000"/>
                  </a:schemeClr>
                </a:solidFill>
                <a:hlinkClick r:id="rId4">
                  <a:extLst>
                    <a:ext uri="{A12FA001-AC4F-418D-AE19-62706E023703}">
                      <ahyp:hlinkClr xmlns:ahyp="http://schemas.microsoft.com/office/drawing/2018/hyperlinkcolor" val="tx"/>
                    </a:ext>
                  </a:extLst>
                </a:hlinkClick>
              </a:rPr>
              <a:t>Employers' Practical Guide to Reasonable Accommodation Under the Americans with Disabilities Act (ADA) - Job Accommodation Network (JAN)</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5">
                  <a:extLst>
                    <a:ext uri="{A12FA001-AC4F-418D-AE19-62706E023703}">
                      <ahyp:hlinkClr xmlns:ahyp="http://schemas.microsoft.com/office/drawing/2018/hyperlinkcolor" val="tx"/>
                    </a:ext>
                  </a:extLst>
                </a:hlinkClick>
              </a:rPr>
              <a:t>Accommodations and Accessibility | American Foundation for the Blind</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6">
                  <a:extLst>
                    <a:ext uri="{A12FA001-AC4F-418D-AE19-62706E023703}">
                      <ahyp:hlinkClr xmlns:ahyp="http://schemas.microsoft.com/office/drawing/2018/hyperlinkcolor" val="tx"/>
                    </a:ext>
                  </a:extLst>
                </a:hlinkClick>
              </a:rPr>
              <a:t>What is ADA Compliance | ADA Compliant Business - Advocates for the Life Skills &amp; Opportunity (ALSO)</a:t>
            </a:r>
            <a:endParaRPr lang="en-US" sz="1800" b="0" dirty="0">
              <a:solidFill>
                <a:schemeClr val="accent2">
                  <a:lumMod val="20000"/>
                  <a:lumOff val="80000"/>
                </a:schemeClr>
              </a:solidFill>
            </a:endParaRPr>
          </a:p>
          <a:p>
            <a:pPr marL="342900" indent="-342900">
              <a:buFont typeface="Arial" panose="020B0604020202020204" pitchFamily="34" charset="0"/>
              <a:buChar char="•"/>
            </a:pPr>
            <a:r>
              <a:rPr lang="en-US" sz="1800" b="0" dirty="0">
                <a:solidFill>
                  <a:schemeClr val="accent2">
                    <a:lumMod val="20000"/>
                    <a:lumOff val="80000"/>
                  </a:schemeClr>
                </a:solidFill>
                <a:hlinkClick r:id="rId7">
                  <a:extLst>
                    <a:ext uri="{A12FA001-AC4F-418D-AE19-62706E023703}">
                      <ahyp:hlinkClr xmlns:ahyp="http://schemas.microsoft.com/office/drawing/2018/hyperlinkcolor" val="tx"/>
                    </a:ext>
                  </a:extLst>
                </a:hlinkClick>
              </a:rPr>
              <a:t>Americans With Disabilities Act (ADA) Myths And Facts - Paralyzed Veterans of America (PVA)</a:t>
            </a:r>
            <a:endParaRPr lang="en-US" sz="1800" b="0" dirty="0">
              <a:solidFill>
                <a:schemeClr val="accent2">
                  <a:lumMod val="20000"/>
                  <a:lumOff val="80000"/>
                </a:schemeClr>
              </a:solidFill>
            </a:endParaRPr>
          </a:p>
        </p:txBody>
      </p:sp>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624115" y="715962"/>
            <a:ext cx="6502399" cy="546782"/>
          </a:xfrm>
        </p:spPr>
        <p:txBody>
          <a:bodyPr/>
          <a:lstStyle/>
          <a:p>
            <a:r>
              <a:rPr lang="en-US" sz="3200" dirty="0"/>
              <a:t>RA Resources Continued</a:t>
            </a:r>
          </a:p>
        </p:txBody>
      </p:sp>
    </p:spTree>
    <p:extLst>
      <p:ext uri="{BB962C8B-B14F-4D97-AF65-F5344CB8AC3E}">
        <p14:creationId xmlns:p14="http://schemas.microsoft.com/office/powerpoint/2010/main" val="2834674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CorgiDev Logo">
            <a:extLst>
              <a:ext uri="{FF2B5EF4-FFF2-40B4-BE49-F238E27FC236}">
                <a16:creationId xmlns:a16="http://schemas.microsoft.com/office/drawing/2014/main" id="{07F8767C-ABC4-2052-BA1E-5132D73CAD72}"/>
              </a:ext>
            </a:extLst>
          </p:cNvPr>
          <p:cNvPicPr>
            <a:picLocks noChangeAspect="1"/>
          </p:cNvPicPr>
          <p:nvPr/>
        </p:nvPicPr>
        <p:blipFill>
          <a:blip r:embed="rId3"/>
          <a:stretch>
            <a:fillRect/>
          </a:stretch>
        </p:blipFill>
        <p:spPr>
          <a:xfrm>
            <a:off x="8854995" y="2720612"/>
            <a:ext cx="3034483" cy="3034483"/>
          </a:xfrm>
          <a:prstGeom prst="rect">
            <a:avLst/>
          </a:prstGeom>
        </p:spPr>
      </p:pic>
      <p:pic>
        <p:nvPicPr>
          <p:cNvPr id="3" name="Picture 2" descr="CorgiDev Linktree QR Code">
            <a:extLst>
              <a:ext uri="{FF2B5EF4-FFF2-40B4-BE49-F238E27FC236}">
                <a16:creationId xmlns:a16="http://schemas.microsoft.com/office/drawing/2014/main" id="{30FCA87F-AF3A-654C-4257-C85DCC50FCB7}"/>
              </a:ext>
            </a:extLst>
          </p:cNvPr>
          <p:cNvPicPr>
            <a:picLocks noChangeAspect="1"/>
          </p:cNvPicPr>
          <p:nvPr/>
        </p:nvPicPr>
        <p:blipFill>
          <a:blip r:embed="rId4"/>
          <a:stretch>
            <a:fillRect/>
          </a:stretch>
        </p:blipFill>
        <p:spPr>
          <a:xfrm>
            <a:off x="302522" y="3014257"/>
            <a:ext cx="2786001" cy="2786001"/>
          </a:xfrm>
          <a:prstGeom prst="rect">
            <a:avLst/>
          </a:prstGeom>
          <a:solidFill>
            <a:schemeClr val="tx1"/>
          </a:solidFill>
        </p:spPr>
      </p:pic>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302522" y="2611020"/>
            <a:ext cx="2786001" cy="338280"/>
          </a:xfrm>
        </p:spPr>
        <p:txBody>
          <a:bodyPr/>
          <a:lstStyle/>
          <a:p>
            <a:r>
              <a:rPr lang="en-US" altLang="en-US" sz="1800" dirty="0"/>
              <a:t>https://linktr.ee/corgidev</a:t>
            </a:r>
            <a:endParaRPr lang="en-US" dirty="0"/>
          </a:p>
        </p:txBody>
      </p:sp>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525301" y="764361"/>
            <a:ext cx="9141397" cy="1846659"/>
          </a:xfrm>
        </p:spPr>
        <p:txBody>
          <a:bodyPr/>
          <a:lstStyle/>
          <a:p>
            <a:r>
              <a:rPr lang="en-US" dirty="0"/>
              <a:t>Thank You!</a:t>
            </a:r>
            <a:br>
              <a:rPr lang="en-US" dirty="0"/>
            </a:br>
            <a:br>
              <a:rPr lang="en-US" dirty="0"/>
            </a:br>
            <a:r>
              <a:rPr lang="en-US" dirty="0"/>
              <a:t>Questions </a:t>
            </a:r>
            <a:r>
              <a:rPr lang="en-US" dirty="0">
                <a:solidFill>
                  <a:schemeClr val="accent5"/>
                </a:solidFill>
              </a:rPr>
              <a:t>&amp;</a:t>
            </a:r>
            <a:r>
              <a:rPr lang="en-US" dirty="0"/>
              <a:t> Answers</a:t>
            </a:r>
          </a:p>
        </p:txBody>
      </p:sp>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p:txBody>
          <a:bodyPr/>
          <a:lstStyle/>
          <a:p>
            <a:r>
              <a:rPr lang="en-US" dirty="0"/>
              <a:t>I may allude to some topics of discrimination, bullying, domestic violence, child abuse, and trauma.</a:t>
            </a:r>
          </a:p>
          <a:p>
            <a:r>
              <a:rPr lang="en-US" dirty="0"/>
              <a:t>However, I will do my best to keep these to a minimum to hopefully avoid harming anyone.</a:t>
            </a:r>
          </a:p>
          <a:p>
            <a:r>
              <a:rPr lang="en-US" dirty="0"/>
              <a:t>I am keenly aware of how sensitive these topics can be.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Warning</a:t>
            </a:r>
          </a:p>
        </p:txBody>
      </p:sp>
    </p:spTree>
    <p:extLst>
      <p:ext uri="{BB962C8B-B14F-4D97-AF65-F5344CB8AC3E}">
        <p14:creationId xmlns:p14="http://schemas.microsoft.com/office/powerpoint/2010/main" val="197809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9000"/>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a:xfrm>
            <a:off x="860321" y="2912806"/>
            <a:ext cx="10471356" cy="1880462"/>
          </a:xfrm>
        </p:spPr>
        <p:txBody>
          <a:bodyPr/>
          <a:lstStyle/>
          <a:p>
            <a:r>
              <a:rPr lang="en-US" sz="2400" dirty="0">
                <a:solidFill>
                  <a:schemeClr val="bg1"/>
                </a:solidFill>
              </a:rPr>
              <a:t>While I may mention some examples from current/past jobs, I am not speaking for my employers.</a:t>
            </a:r>
          </a:p>
          <a:p>
            <a:endParaRPr lang="en-US" sz="2400" dirty="0">
              <a:solidFill>
                <a:schemeClr val="bg1"/>
              </a:solidFill>
            </a:endParaRPr>
          </a:p>
          <a:p>
            <a:r>
              <a:rPr lang="en-US" sz="2400" dirty="0">
                <a:solidFill>
                  <a:schemeClr val="bg1"/>
                </a:solidFill>
              </a:rPr>
              <a:t>Additionally, I am not a lawyer and nothing I say should be taken as definitive legal advice.</a:t>
            </a:r>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0" y="2039712"/>
            <a:ext cx="9141397" cy="615553"/>
          </a:xfrm>
        </p:spPr>
        <p:txBody>
          <a:bodyPr/>
          <a:lstStyle/>
          <a:p>
            <a:r>
              <a:rPr lang="en-US" dirty="0">
                <a:solidFill>
                  <a:schemeClr val="bg1"/>
                </a:solidFill>
              </a:rPr>
              <a:t>Disclaimer</a:t>
            </a:r>
          </a:p>
        </p:txBody>
      </p:sp>
    </p:spTree>
    <p:extLst>
      <p:ext uri="{BB962C8B-B14F-4D97-AF65-F5344CB8AC3E}">
        <p14:creationId xmlns:p14="http://schemas.microsoft.com/office/powerpoint/2010/main" val="78755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8" name="Picture Placeholder 7" descr="A cat looking at something off screen with a curious and/or confused expression.">
            <a:extLst>
              <a:ext uri="{FF2B5EF4-FFF2-40B4-BE49-F238E27FC236}">
                <a16:creationId xmlns:a16="http://schemas.microsoft.com/office/drawing/2014/main" id="{65FFE0C6-9DFC-2069-C575-1C3891E9D648}"/>
              </a:ext>
            </a:extLst>
          </p:cNvPr>
          <p:cNvPicPr>
            <a:picLocks noGrp="1" noChangeAspect="1"/>
          </p:cNvPicPr>
          <p:nvPr>
            <p:ph type="pic" sz="quarter" idx="10"/>
          </p:nvPr>
        </p:nvPicPr>
        <p:blipFill>
          <a:blip r:embed="rId3"/>
          <a:srcRect t="13994" b="13994"/>
          <a:stretch>
            <a:fillRect/>
          </a:stretch>
        </p:blipFill>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762000" y="1579389"/>
            <a:ext cx="5697794" cy="43937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auto">
              <a:spcAft>
                <a:spcPts val="0"/>
              </a:spcAft>
              <a:buFont typeface="+mj-lt"/>
              <a:buAutoNum type="arabicPeriod"/>
            </a:pPr>
            <a:r>
              <a:rPr lang="en-US" sz="2400" dirty="0"/>
              <a:t>What is disability?</a:t>
            </a:r>
          </a:p>
          <a:p>
            <a:pPr marL="342900" indent="-342900" fontAlgn="auto">
              <a:spcAft>
                <a:spcPts val="0"/>
              </a:spcAft>
              <a:buFont typeface="+mj-lt"/>
              <a:buAutoNum type="arabicPeriod"/>
            </a:pPr>
            <a:r>
              <a:rPr lang="en-US" sz="2400" dirty="0"/>
              <a:t>My Persona</a:t>
            </a:r>
          </a:p>
          <a:p>
            <a:pPr marL="342900" indent="-342900" fontAlgn="auto">
              <a:spcAft>
                <a:spcPts val="0"/>
              </a:spcAft>
              <a:buFont typeface="+mj-lt"/>
              <a:buAutoNum type="arabicPeriod"/>
            </a:pPr>
            <a:r>
              <a:rPr lang="en-US" sz="2400" dirty="0"/>
              <a:t>Tips for RA Requestors</a:t>
            </a:r>
          </a:p>
          <a:p>
            <a:pPr marL="342900" indent="-342900" fontAlgn="auto">
              <a:spcAft>
                <a:spcPts val="0"/>
              </a:spcAft>
              <a:buFont typeface="+mj-lt"/>
              <a:buAutoNum type="arabicPeriod"/>
            </a:pPr>
            <a:r>
              <a:rPr lang="en-US" sz="2400" dirty="0"/>
              <a:t>Tips for RA Professionals</a:t>
            </a:r>
          </a:p>
          <a:p>
            <a:pPr marL="342900" indent="-342900" fontAlgn="auto">
              <a:spcAft>
                <a:spcPts val="0"/>
              </a:spcAft>
              <a:buFont typeface="+mj-lt"/>
              <a:buAutoNum type="arabicPeriod"/>
            </a:pPr>
            <a:r>
              <a:rPr lang="en-US" sz="2400" dirty="0"/>
              <a:t>Benefits of an Inclusive RA Policy &amp; Accessible Workplace</a:t>
            </a:r>
          </a:p>
          <a:p>
            <a:pPr marL="342900" indent="-342900" fontAlgn="auto">
              <a:spcAft>
                <a:spcPts val="0"/>
              </a:spcAft>
              <a:buFont typeface="+mj-lt"/>
              <a:buAutoNum type="arabicPeriod"/>
            </a:pPr>
            <a:r>
              <a:rPr lang="en-US" sz="2400" dirty="0"/>
              <a:t>Resources</a:t>
            </a:r>
          </a:p>
          <a:p>
            <a:pPr marL="342900" indent="-342900" fontAlgn="auto">
              <a:spcAft>
                <a:spcPts val="0"/>
              </a:spcAft>
              <a:buFont typeface="+mj-lt"/>
              <a:buAutoNum type="arabicPeriod"/>
            </a:pPr>
            <a:r>
              <a:rPr lang="en-US" sz="2400" dirty="0"/>
              <a:t>QA</a:t>
            </a:r>
          </a:p>
          <a:p>
            <a:pPr marL="342900" indent="-342900" fontAlgn="auto">
              <a:spcAft>
                <a:spcPts val="0"/>
              </a:spcAft>
              <a:buFont typeface="+mj-lt"/>
              <a:buAutoNum type="arabicPeriod"/>
            </a:pPr>
            <a:endParaRPr lang="en-US" sz="2400" dirty="0"/>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p:txBody>
          <a:bodyPr/>
          <a:lstStyle/>
          <a:p>
            <a:r>
              <a:rPr lang="en-US" dirty="0"/>
              <a:t>Overview</a:t>
            </a:r>
          </a:p>
        </p:txBody>
      </p:sp>
    </p:spTree>
    <p:extLst>
      <p:ext uri="{BB962C8B-B14F-4D97-AF65-F5344CB8AC3E}">
        <p14:creationId xmlns:p14="http://schemas.microsoft.com/office/powerpoint/2010/main" val="39449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6D734"/>
        </a:solidFill>
        <a:effectLst/>
      </p:bgPr>
    </p:bg>
    <p:spTree>
      <p:nvGrpSpPr>
        <p:cNvPr id="1" name=""/>
        <p:cNvGrpSpPr/>
        <p:nvPr/>
      </p:nvGrpSpPr>
      <p:grpSpPr>
        <a:xfrm>
          <a:off x="0" y="0"/>
          <a:ext cx="0" cy="0"/>
          <a:chOff x="0" y="0"/>
          <a:chExt cx="0" cy="0"/>
        </a:xfrm>
      </p:grpSpPr>
      <p:pic>
        <p:nvPicPr>
          <p:cNvPr id="1026"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8EE47BBE-B2C2-BD43-EB2C-4BDD30885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6489" y="1804987"/>
            <a:ext cx="4876800" cy="3248025"/>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6312309"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solidFill>
                  <a:schemeClr val="bg1"/>
                </a:solidFill>
              </a:rPr>
              <a:t>Definitions</a:t>
            </a:r>
          </a:p>
          <a:p>
            <a:pPr marL="342900" indent="-342900">
              <a:buFont typeface="Arial" panose="020B0604020202020204" pitchFamily="34" charset="0"/>
              <a:buChar char="•"/>
            </a:pPr>
            <a:r>
              <a:rPr lang="en-US" altLang="en-US" sz="1800" b="0" dirty="0">
                <a:solidFill>
                  <a:schemeClr val="bg1"/>
                </a:solidFill>
              </a:rPr>
              <a:t>ADA</a:t>
            </a:r>
          </a:p>
          <a:p>
            <a:pPr marL="342900" indent="-342900">
              <a:buFont typeface="Arial" panose="020B0604020202020204" pitchFamily="34" charset="0"/>
              <a:buChar char="•"/>
            </a:pPr>
            <a:r>
              <a:rPr lang="en-US" altLang="en-US" sz="1800" b="0" dirty="0">
                <a:solidFill>
                  <a:schemeClr val="bg1"/>
                </a:solidFill>
              </a:rPr>
              <a:t>Social Model</a:t>
            </a:r>
          </a:p>
          <a:p>
            <a:pPr marL="0" indent="0">
              <a:buNone/>
            </a:pPr>
            <a:r>
              <a:rPr lang="en-US" altLang="en-US" sz="1800" b="1" dirty="0">
                <a:solidFill>
                  <a:schemeClr val="bg1"/>
                </a:solidFill>
              </a:rPr>
              <a:t>Disabilities can affect people in different ways:</a:t>
            </a:r>
          </a:p>
          <a:p>
            <a:pPr marL="342900" indent="-342900">
              <a:buFont typeface="Arial" panose="020B0604020202020204" pitchFamily="34" charset="0"/>
              <a:buChar char="•"/>
            </a:pPr>
            <a:r>
              <a:rPr lang="en-US" altLang="en-US" sz="1800" b="0" dirty="0">
                <a:solidFill>
                  <a:schemeClr val="bg1"/>
                </a:solidFill>
              </a:rPr>
              <a:t>What part of their life does it affect?</a:t>
            </a:r>
          </a:p>
          <a:p>
            <a:pPr marL="796925" lvl="1" indent="-342900"/>
            <a:r>
              <a:rPr lang="en-US" altLang="en-US" sz="1800" dirty="0">
                <a:solidFill>
                  <a:schemeClr val="bg1"/>
                </a:solidFill>
              </a:rPr>
              <a:t>Ability to eat</a:t>
            </a:r>
          </a:p>
          <a:p>
            <a:pPr marL="796925" lvl="1" indent="-342900"/>
            <a:r>
              <a:rPr lang="en-US" altLang="en-US" sz="1800" dirty="0">
                <a:solidFill>
                  <a:schemeClr val="bg1"/>
                </a:solidFill>
              </a:rPr>
              <a:t>Ability to breathe</a:t>
            </a:r>
          </a:p>
          <a:p>
            <a:pPr marL="796925" lvl="1" indent="-342900"/>
            <a:r>
              <a:rPr lang="en-US" altLang="en-US" sz="1800" dirty="0">
                <a:solidFill>
                  <a:schemeClr val="bg1"/>
                </a:solidFill>
              </a:rPr>
              <a:t>Ability to walk, stand, or lift</a:t>
            </a:r>
          </a:p>
          <a:p>
            <a:pPr marL="796925" lvl="1" indent="-342900"/>
            <a:r>
              <a:rPr lang="en-US" altLang="en-US" sz="1800" dirty="0">
                <a:solidFill>
                  <a:schemeClr val="bg1"/>
                </a:solidFill>
              </a:rPr>
              <a:t>Ability to interpret information</a:t>
            </a:r>
          </a:p>
          <a:p>
            <a:pPr marL="796925" lvl="1" indent="-342900"/>
            <a:r>
              <a:rPr lang="en-US" altLang="en-US" sz="1800" dirty="0">
                <a:solidFill>
                  <a:schemeClr val="bg1"/>
                </a:solidFill>
              </a:rPr>
              <a:t>Ability to see or hear</a:t>
            </a:r>
          </a:p>
          <a:p>
            <a:pPr marL="796925" lvl="1" indent="-342900"/>
            <a:r>
              <a:rPr lang="en-US" altLang="en-US" sz="1800" dirty="0">
                <a:solidFill>
                  <a:schemeClr val="bg1"/>
                </a:solidFill>
              </a:rPr>
              <a:t>Ability to care for themselves</a:t>
            </a:r>
          </a:p>
          <a:p>
            <a:pPr marL="342900" indent="-342900">
              <a:buFont typeface="Arial" panose="020B0604020202020204" pitchFamily="34" charset="0"/>
              <a:buChar char="•"/>
            </a:pPr>
            <a:r>
              <a:rPr lang="en-US" altLang="en-US" sz="1800" dirty="0">
                <a:solidFill>
                  <a:schemeClr val="bg1"/>
                </a:solidFill>
              </a:rPr>
              <a:t>Visibility of the disability</a:t>
            </a:r>
          </a:p>
          <a:p>
            <a:pPr marL="342900" indent="-342900">
              <a:buFont typeface="Arial" panose="020B0604020202020204" pitchFamily="34" charset="0"/>
              <a:buChar char="•"/>
            </a:pPr>
            <a:r>
              <a:rPr lang="en-US" altLang="en-US" sz="1800" b="0" dirty="0">
                <a:solidFill>
                  <a:schemeClr val="bg1"/>
                </a:solidFill>
              </a:rPr>
              <a:t>When does it affect them? (temporary, permanent, situational)</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solidFill>
                  <a:schemeClr val="bg1"/>
                </a:solidFill>
              </a:rPr>
              <a:t>What is a disability?</a:t>
            </a:r>
          </a:p>
        </p:txBody>
      </p:sp>
    </p:spTree>
    <p:extLst>
      <p:ext uri="{BB962C8B-B14F-4D97-AF65-F5344CB8AC3E}">
        <p14:creationId xmlns:p14="http://schemas.microsoft.com/office/powerpoint/2010/main" val="379088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p:txBody>
          <a:bodyPr/>
          <a:lstStyle/>
          <a:p>
            <a:r>
              <a:rPr lang="en-US" sz="2000" dirty="0"/>
              <a:t>Just because 2 people have the same disability label DOES NOT mean they will present exactly the same way or encounter the same barriers.</a:t>
            </a:r>
          </a:p>
          <a:p>
            <a:endParaRPr lang="en-US" sz="2000" dirty="0"/>
          </a:p>
        </p:txBody>
      </p:sp>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r>
              <a:rPr lang="en-US" dirty="0"/>
              <a:t>Important Note</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3121223"/>
            <a:ext cx="9141397" cy="615553"/>
          </a:xfrm>
        </p:spPr>
        <p:txBody>
          <a:bodyPr/>
          <a:lstStyle/>
          <a:p>
            <a:r>
              <a:rPr lang="en-US" dirty="0"/>
              <a:t>Do I “look” like I have a disability?</a:t>
            </a:r>
          </a:p>
        </p:txBody>
      </p:sp>
    </p:spTree>
    <p:extLst>
      <p:ext uri="{BB962C8B-B14F-4D97-AF65-F5344CB8AC3E}">
        <p14:creationId xmlns:p14="http://schemas.microsoft.com/office/powerpoint/2010/main" val="136085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7516146" y="987179"/>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79" y="1232146"/>
            <a:ext cx="8229601"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600" b="1" dirty="0"/>
              <a:t>I am a soon to be 38-year-old Accessibility Engineer.</a:t>
            </a:r>
          </a:p>
          <a:p>
            <a:pPr marL="0" indent="0">
              <a:buNone/>
            </a:pPr>
            <a:r>
              <a:rPr lang="en-US" altLang="en-US" sz="1600" b="1" dirty="0"/>
              <a:t>My job duties require that I:</a:t>
            </a:r>
          </a:p>
          <a:p>
            <a:r>
              <a:rPr lang="en-US" altLang="en-US" sz="1600" dirty="0"/>
              <a:t>work at a computer for most, if not the entire, work day</a:t>
            </a:r>
          </a:p>
          <a:p>
            <a:r>
              <a:rPr lang="en-US" altLang="en-US" sz="1600" dirty="0"/>
              <a:t>organize large amounts of information</a:t>
            </a:r>
          </a:p>
          <a:p>
            <a:r>
              <a:rPr lang="en-US" altLang="en-US" sz="1600" dirty="0"/>
              <a:t>follow instructions to analyze content and derive conclusions</a:t>
            </a:r>
          </a:p>
          <a:p>
            <a:pPr marL="0" indent="0">
              <a:buNone/>
            </a:pPr>
            <a:r>
              <a:rPr lang="en-US" altLang="en-US" sz="1600" b="1" dirty="0"/>
              <a:t>Impact of Disabilities:</a:t>
            </a:r>
          </a:p>
          <a:p>
            <a:r>
              <a:rPr lang="en-US" altLang="en-US" sz="1600" dirty="0"/>
              <a:t>difficulty standing in place for extended periods</a:t>
            </a:r>
          </a:p>
          <a:p>
            <a:r>
              <a:rPr lang="en-US" altLang="en-US" sz="1600" dirty="0"/>
              <a:t>difficulty lifting, carrying items for a distance</a:t>
            </a:r>
          </a:p>
          <a:p>
            <a:r>
              <a:rPr lang="en-US" altLang="en-US" sz="1600" dirty="0"/>
              <a:t>difficulty going upstairs</a:t>
            </a:r>
          </a:p>
          <a:p>
            <a:r>
              <a:rPr lang="en-US" altLang="en-US" sz="1600" dirty="0"/>
              <a:t>difficulty maintaining focus</a:t>
            </a:r>
          </a:p>
          <a:p>
            <a:r>
              <a:rPr lang="en-US" altLang="en-US" sz="1600" dirty="0"/>
              <a:t>easily distracted by background noises and activity</a:t>
            </a:r>
          </a:p>
          <a:p>
            <a:r>
              <a:rPr lang="en-US" altLang="en-US" sz="1600" dirty="0"/>
              <a:t>limited working memory</a:t>
            </a:r>
          </a:p>
          <a:p>
            <a:r>
              <a:rPr lang="en-US" altLang="en-US" sz="1600" dirty="0"/>
              <a:t>difficulty context switching</a:t>
            </a:r>
          </a:p>
          <a:p>
            <a:r>
              <a:rPr lang="en-US" altLang="en-US" sz="1600" dirty="0"/>
              <a:t>hard of hearing</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t>My Persona</a:t>
            </a:r>
          </a:p>
        </p:txBody>
      </p:sp>
    </p:spTree>
    <p:extLst>
      <p:ext uri="{BB962C8B-B14F-4D97-AF65-F5344CB8AC3E}">
        <p14:creationId xmlns:p14="http://schemas.microsoft.com/office/powerpoint/2010/main" val="3532192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pic>
        <p:nvPicPr>
          <p:cNvPr id="6" name="Picture 5" descr="A feminine Reddit avatar with orange skin, brown hair, a large head, Black leather jacket, black under shirt, blue jeans, and brown shoes.">
            <a:extLst>
              <a:ext uri="{FF2B5EF4-FFF2-40B4-BE49-F238E27FC236}">
                <a16:creationId xmlns:a16="http://schemas.microsoft.com/office/drawing/2014/main" id="{573DD151-A434-B364-2E68-8E4BA0A67C2C}"/>
              </a:ext>
            </a:extLst>
          </p:cNvPr>
          <p:cNvPicPr>
            <a:picLocks noChangeAspect="1"/>
          </p:cNvPicPr>
          <p:nvPr/>
        </p:nvPicPr>
        <p:blipFill>
          <a:blip r:embed="rId3"/>
          <a:stretch>
            <a:fillRect/>
          </a:stretch>
        </p:blipFill>
        <p:spPr>
          <a:xfrm>
            <a:off x="7516146" y="987179"/>
            <a:ext cx="3619500" cy="4638675"/>
          </a:xfrm>
          <a:prstGeom prst="rect">
            <a:avLst/>
          </a:prstGeom>
        </p:spPr>
      </p:pic>
      <p:sp>
        <p:nvSpPr>
          <p:cNvPr id="2" name="Text Placeholder 5">
            <a:extLst>
              <a:ext uri="{FF2B5EF4-FFF2-40B4-BE49-F238E27FC236}">
                <a16:creationId xmlns:a16="http://schemas.microsoft.com/office/drawing/2014/main" id="{21A698CD-107E-45A9-A679-77773C5BA2B7}"/>
              </a:ext>
            </a:extLst>
          </p:cNvPr>
          <p:cNvSpPr txBox="1">
            <a:spLocks/>
          </p:cNvSpPr>
          <p:nvPr/>
        </p:nvSpPr>
        <p:spPr>
          <a:xfrm>
            <a:off x="634180" y="1232146"/>
            <a:ext cx="7093976" cy="49098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1800" b="1" dirty="0"/>
              <a:t>I benefit from:</a:t>
            </a:r>
          </a:p>
          <a:p>
            <a:r>
              <a:rPr lang="en-US" altLang="en-US" sz="1800" dirty="0"/>
              <a:t>Flexible start / stop times</a:t>
            </a:r>
          </a:p>
          <a:p>
            <a:r>
              <a:rPr lang="en-US" altLang="en-US" sz="1800" dirty="0"/>
              <a:t>Flexible work location (WFH)</a:t>
            </a:r>
          </a:p>
          <a:p>
            <a:r>
              <a:rPr lang="en-US" altLang="en-US" sz="1800" dirty="0"/>
              <a:t>Flexible deadlines for work</a:t>
            </a:r>
          </a:p>
          <a:p>
            <a:r>
              <a:rPr lang="en-US" altLang="en-US" sz="1800" dirty="0"/>
              <a:t>Clearly defined tasks / scope</a:t>
            </a:r>
          </a:p>
          <a:p>
            <a:r>
              <a:rPr lang="en-US" altLang="en-US" sz="1800" dirty="0"/>
              <a:t>Limited context switching</a:t>
            </a:r>
          </a:p>
          <a:p>
            <a:r>
              <a:rPr lang="en-US" altLang="en-US" sz="1800" dirty="0"/>
              <a:t>Minimal interruptions</a:t>
            </a:r>
          </a:p>
          <a:p>
            <a:r>
              <a:rPr lang="en-US" altLang="en-US" sz="1800" dirty="0"/>
              <a:t>Ability to take occasional breaks when overwhelmed</a:t>
            </a:r>
          </a:p>
          <a:p>
            <a:r>
              <a:rPr lang="en-US" altLang="en-US" sz="1800" dirty="0"/>
              <a:t>Clearly documented processes or ability to ask questions as needed</a:t>
            </a:r>
          </a:p>
        </p:txBody>
      </p:sp>
      <p:sp>
        <p:nvSpPr>
          <p:cNvPr id="3" name="Title 2">
            <a:extLst>
              <a:ext uri="{FF2B5EF4-FFF2-40B4-BE49-F238E27FC236}">
                <a16:creationId xmlns:a16="http://schemas.microsoft.com/office/drawing/2014/main" id="{F84004F6-2668-4FC1-838D-4ECB627E3359}"/>
              </a:ext>
            </a:extLst>
          </p:cNvPr>
          <p:cNvSpPr>
            <a:spLocks noGrp="1"/>
          </p:cNvSpPr>
          <p:nvPr>
            <p:ph type="title"/>
          </p:nvPr>
        </p:nvSpPr>
        <p:spPr>
          <a:xfrm>
            <a:off x="634180" y="715962"/>
            <a:ext cx="5461820" cy="516184"/>
          </a:xfrm>
        </p:spPr>
        <p:txBody>
          <a:bodyPr/>
          <a:lstStyle/>
          <a:p>
            <a:r>
              <a:rPr lang="en-US" sz="3200" dirty="0"/>
              <a:t>My Persona Continued</a:t>
            </a:r>
          </a:p>
        </p:txBody>
      </p:sp>
    </p:spTree>
    <p:extLst>
      <p:ext uri="{BB962C8B-B14F-4D97-AF65-F5344CB8AC3E}">
        <p14:creationId xmlns:p14="http://schemas.microsoft.com/office/powerpoint/2010/main" val="313437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4">
      <a:dk1>
        <a:srgbClr val="000000"/>
      </a:dk1>
      <a:lt1>
        <a:srgbClr val="FFFFFF"/>
      </a:lt1>
      <a:dk2>
        <a:srgbClr val="000000"/>
      </a:dk2>
      <a:lt2>
        <a:srgbClr val="E6E6E6"/>
      </a:lt2>
      <a:accent1>
        <a:srgbClr val="0078D4"/>
      </a:accent1>
      <a:accent2>
        <a:srgbClr val="007788"/>
      </a:accent2>
      <a:accent3>
        <a:srgbClr val="297C2A"/>
      </a:accent3>
      <a:accent4>
        <a:srgbClr val="FF2625"/>
      </a:accent4>
      <a:accent5>
        <a:srgbClr val="FE4387"/>
      </a:accent5>
      <a:accent6>
        <a:srgbClr val="D7D7D7"/>
      </a:accent6>
      <a:hlink>
        <a:srgbClr val="51E5FF"/>
      </a:hlink>
      <a:folHlink>
        <a:srgbClr val="0078D4"/>
      </a:folHlink>
    </a:clrScheme>
    <a:fontScheme name="Custom 4">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ispanic Heritage Template_LW_v2" id="{305F3CB5-DAFC-47B1-A1A2-5F7FD2458A84}" vid="{65144770-9016-4FAC-934C-5E9A9429981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318041-50D7-4E47-9BD9-FE885E42AC67}">
  <ds:schemaRefs>
    <ds:schemaRef ds:uri="http://schemas.microsoft.com/sharepoint/v3/contenttype/forms"/>
  </ds:schemaRefs>
</ds:datastoreItem>
</file>

<file path=customXml/itemProps2.xml><?xml version="1.0" encoding="utf-8"?>
<ds:datastoreItem xmlns:ds="http://schemas.openxmlformats.org/officeDocument/2006/customXml" ds:itemID="{BD4119F0-3CE7-4464-96A2-DC738A807A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7DE35A0-28ED-4D42-9357-DCB6A1C51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Hispanic Heritage Month presentation</Template>
  <TotalTime>439</TotalTime>
  <Words>1414</Words>
  <Application>Microsoft Office PowerPoint</Application>
  <PresentationFormat>Widescreen</PresentationFormat>
  <Paragraphs>149</Paragraphs>
  <Slides>17</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brandon-grotesque</vt:lpstr>
      <vt:lpstr>Segoe UI</vt:lpstr>
      <vt:lpstr>Office Theme</vt:lpstr>
      <vt:lpstr>Reasonable Accommodations in the Workplace</vt:lpstr>
      <vt:lpstr>Warning</vt:lpstr>
      <vt:lpstr>Disclaimer</vt:lpstr>
      <vt:lpstr>Overview</vt:lpstr>
      <vt:lpstr>What is a disability?</vt:lpstr>
      <vt:lpstr>Important Note</vt:lpstr>
      <vt:lpstr>Do I “look” like I have a disability?</vt:lpstr>
      <vt:lpstr>My Persona</vt:lpstr>
      <vt:lpstr>My Persona Continued</vt:lpstr>
      <vt:lpstr>Tips for RA Requestors</vt:lpstr>
      <vt:lpstr>Tips for RA Professionals</vt:lpstr>
      <vt:lpstr>Tips for RA Professionals Continued</vt:lpstr>
      <vt:lpstr>Benefits of an Inclusive RA Policy and Accessible Workplace</vt:lpstr>
      <vt:lpstr>RA Resources</vt:lpstr>
      <vt:lpstr>RA Resources Continued</vt:lpstr>
      <vt:lpstr>RA Resources Continued</vt:lpstr>
      <vt:lpstr>Thank You!  Questions &amp; Answers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Reasonable Accommodations in the Workplace</dc:title>
  <dc:subject/>
  <dc:creator>Erissa Duvall</dc:creator>
  <cp:keywords/>
  <dc:description/>
  <cp:lastModifiedBy>Erissa Duvall</cp:lastModifiedBy>
  <cp:revision>13</cp:revision>
  <dcterms:created xsi:type="dcterms:W3CDTF">2023-10-28T17:26:48Z</dcterms:created>
  <dcterms:modified xsi:type="dcterms:W3CDTF">2023-10-29T06:38:03Z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